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4630400" cy="8229600"/>
  <p:notesSz cx="8229600" cy="14630400"/>
  <p:embeddedFontLst>
    <p:embeddedFont>
      <p:font typeface="Consolas" panose="020B0609020204030204" pitchFamily="49" charset="0"/>
      <p:regular r:id="rId26"/>
      <p:bold r:id="rId27"/>
      <p:italic r:id="rId28"/>
      <p:boldItalic r:id="rId29"/>
    </p:embeddedFont>
    <p:embeddedFont>
      <p:font typeface="Nunito Semi Bold" pitchFamily="2" charset="77"/>
      <p:regular r:id="rId30"/>
    </p:embeddedFont>
    <p:embeddedFont>
      <p:font typeface="PT Sans" panose="020B0503020203020204" pitchFamily="34" charset="77"/>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0" d="100"/>
          <a:sy n="100" d="100"/>
        </p:scale>
        <p:origin x="4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465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hyperlink" Target="https://ieeexplore.ieee.org/document/10041450"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hyperlink" Target="https://dl.acm.org/doi/pdf/10.1145/3677389.3702605" TargetMode="External"/><Relationship Id="rId4" Type="http://schemas.openxmlformats.org/officeDocument/2006/relationships/hyperlink" Target="https://radimrehurek.com/gensim/auto_examples/index.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1503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Leveraging LLMs for Conflict Data Analysis and Insights</a:t>
            </a:r>
            <a:endParaRPr lang="en-US" sz="4400" dirty="0"/>
          </a:p>
        </p:txBody>
      </p:sp>
      <p:sp>
        <p:nvSpPr>
          <p:cNvPr id="4" name="Text 1"/>
          <p:cNvSpPr/>
          <p:nvPr/>
        </p:nvSpPr>
        <p:spPr>
          <a:xfrm>
            <a:off x="6324124" y="3982045"/>
            <a:ext cx="7468553" cy="306229"/>
          </a:xfrm>
          <a:prstGeom prst="rect">
            <a:avLst/>
          </a:prstGeom>
          <a:noFill/>
          <a:ln/>
        </p:spPr>
        <p:txBody>
          <a:bodyPr wrap="none" lIns="0" tIns="0" rIns="0" bIns="0" rtlCol="0" anchor="t"/>
          <a:lstStyle/>
          <a:p>
            <a:pPr marL="0" indent="0" algn="r">
              <a:lnSpc>
                <a:spcPts val="2400"/>
              </a:lnSpc>
              <a:buNone/>
            </a:pPr>
            <a:endParaRPr lang="en-US" sz="1500" dirty="0"/>
          </a:p>
        </p:txBody>
      </p:sp>
      <p:sp>
        <p:nvSpPr>
          <p:cNvPr id="6" name="Text 3"/>
          <p:cNvSpPr/>
          <p:nvPr/>
        </p:nvSpPr>
        <p:spPr>
          <a:xfrm>
            <a:off x="6324124" y="5132903"/>
            <a:ext cx="7468553" cy="306229"/>
          </a:xfrm>
          <a:prstGeom prst="rect">
            <a:avLst/>
          </a:prstGeom>
          <a:noFill/>
          <a:ln/>
        </p:spPr>
        <p:txBody>
          <a:bodyPr wrap="none" lIns="0" tIns="0" rIns="0" bIns="0" rtlCol="0" anchor="t"/>
          <a:lstStyle/>
          <a:p>
            <a:pPr marL="0" indent="0" algn="r">
              <a:lnSpc>
                <a:spcPts val="2400"/>
              </a:lnSpc>
              <a:buNone/>
            </a:pP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7118" y="594836"/>
            <a:ext cx="5090398" cy="636151"/>
          </a:xfrm>
          <a:prstGeom prst="rect">
            <a:avLst/>
          </a:prstGeom>
          <a:noFill/>
          <a:ln/>
        </p:spPr>
        <p:txBody>
          <a:bodyPr wrap="none" lIns="0" tIns="0" rIns="0" bIns="0" rtlCol="0" anchor="t"/>
          <a:lstStyle/>
          <a:p>
            <a:pPr marL="0" indent="0" algn="l">
              <a:lnSpc>
                <a:spcPts val="5000"/>
              </a:lnSpc>
              <a:buNone/>
            </a:pPr>
            <a:r>
              <a:rPr lang="en-US" sz="4000" b="1" dirty="0">
                <a:solidFill>
                  <a:srgbClr val="00002E"/>
                </a:solidFill>
                <a:latin typeface="Nunito Semi Bold" pitchFamily="34" charset="0"/>
                <a:ea typeface="Nunito Semi Bold" pitchFamily="34" charset="-122"/>
                <a:cs typeface="Nunito Semi Bold" pitchFamily="34" charset="-120"/>
              </a:rPr>
              <a:t>Data Pre-Processing</a:t>
            </a:r>
            <a:endParaRPr lang="en-US" sz="4000" dirty="0"/>
          </a:p>
        </p:txBody>
      </p:sp>
      <p:sp>
        <p:nvSpPr>
          <p:cNvPr id="3" name="Text 1"/>
          <p:cNvSpPr/>
          <p:nvPr/>
        </p:nvSpPr>
        <p:spPr>
          <a:xfrm>
            <a:off x="757118" y="1631037"/>
            <a:ext cx="6294239" cy="346115"/>
          </a:xfrm>
          <a:prstGeom prst="rect">
            <a:avLst/>
          </a:prstGeom>
          <a:noFill/>
          <a:ln/>
        </p:spPr>
        <p:txBody>
          <a:bodyPr wrap="none" lIns="0" tIns="0" rIns="0" bIns="0" rtlCol="0" anchor="t"/>
          <a:lstStyle/>
          <a:p>
            <a:pPr marL="342900" indent="-342900" algn="l">
              <a:lnSpc>
                <a:spcPts val="2700"/>
              </a:lnSpc>
              <a:buSzPct val="100000"/>
              <a:buFont typeface="+mj-lt"/>
              <a:buAutoNum type="arabicPeriod"/>
            </a:pPr>
            <a:r>
              <a:rPr lang="en-US" sz="1700" dirty="0">
                <a:solidFill>
                  <a:srgbClr val="00002E"/>
                </a:solidFill>
                <a:latin typeface="PT Sans" pitchFamily="34" charset="0"/>
                <a:ea typeface="PT Sans" pitchFamily="34" charset="-122"/>
                <a:cs typeface="PT Sans" pitchFamily="34" charset="-120"/>
              </a:rPr>
              <a:t>Converted text to lowercase</a:t>
            </a:r>
            <a:endParaRPr lang="en-US" sz="1700" dirty="0"/>
          </a:p>
        </p:txBody>
      </p:sp>
      <p:sp>
        <p:nvSpPr>
          <p:cNvPr id="4" name="Text 2"/>
          <p:cNvSpPr/>
          <p:nvPr/>
        </p:nvSpPr>
        <p:spPr>
          <a:xfrm>
            <a:off x="757118" y="2052757"/>
            <a:ext cx="6294239" cy="34611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2"/>
            </a:pPr>
            <a:r>
              <a:rPr lang="en-US" sz="1700" dirty="0">
                <a:solidFill>
                  <a:srgbClr val="00002E"/>
                </a:solidFill>
                <a:latin typeface="PT Sans" pitchFamily="34" charset="0"/>
                <a:ea typeface="PT Sans" pitchFamily="34" charset="-122"/>
                <a:cs typeface="PT Sans" pitchFamily="34" charset="-120"/>
              </a:rPr>
              <a:t>Remove non alpha-numeric characters</a:t>
            </a:r>
            <a:endParaRPr lang="en-US" sz="1700" dirty="0"/>
          </a:p>
        </p:txBody>
      </p:sp>
      <p:sp>
        <p:nvSpPr>
          <p:cNvPr id="5" name="Text 3"/>
          <p:cNvSpPr/>
          <p:nvPr/>
        </p:nvSpPr>
        <p:spPr>
          <a:xfrm>
            <a:off x="757118" y="2474476"/>
            <a:ext cx="6294239" cy="34611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3"/>
            </a:pPr>
            <a:r>
              <a:rPr lang="en-US" sz="1700" dirty="0">
                <a:solidFill>
                  <a:srgbClr val="00002E"/>
                </a:solidFill>
                <a:latin typeface="PT Sans" pitchFamily="34" charset="0"/>
                <a:ea typeface="PT Sans" pitchFamily="34" charset="-122"/>
                <a:cs typeface="PT Sans" pitchFamily="34" charset="-120"/>
              </a:rPr>
              <a:t>Tokenized the text   </a:t>
            </a:r>
            <a:endParaRPr lang="en-US" sz="1700" dirty="0"/>
          </a:p>
        </p:txBody>
      </p:sp>
      <p:sp>
        <p:nvSpPr>
          <p:cNvPr id="6" name="Text 4"/>
          <p:cNvSpPr/>
          <p:nvPr/>
        </p:nvSpPr>
        <p:spPr>
          <a:xfrm>
            <a:off x="757118" y="2896195"/>
            <a:ext cx="6294239" cy="34611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4"/>
            </a:pPr>
            <a:r>
              <a:rPr lang="en-US" sz="1700" dirty="0">
                <a:solidFill>
                  <a:srgbClr val="00002E"/>
                </a:solidFill>
                <a:latin typeface="PT Sans" pitchFamily="34" charset="0"/>
                <a:ea typeface="PT Sans" pitchFamily="34" charset="-122"/>
                <a:cs typeface="PT Sans" pitchFamily="34" charset="-120"/>
              </a:rPr>
              <a:t>Removed stopwords using the nltk stopwords list                   </a:t>
            </a:r>
            <a:endParaRPr lang="en-US" sz="1700" dirty="0"/>
          </a:p>
        </p:txBody>
      </p:sp>
      <p:sp>
        <p:nvSpPr>
          <p:cNvPr id="7" name="Text 5"/>
          <p:cNvSpPr/>
          <p:nvPr/>
        </p:nvSpPr>
        <p:spPr>
          <a:xfrm>
            <a:off x="757118" y="3317915"/>
            <a:ext cx="6294239" cy="34611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5"/>
            </a:pPr>
            <a:r>
              <a:rPr lang="en-US" sz="1700" dirty="0">
                <a:solidFill>
                  <a:srgbClr val="00002E"/>
                </a:solidFill>
                <a:latin typeface="PT Sans" pitchFamily="34" charset="0"/>
                <a:ea typeface="PT Sans" pitchFamily="34" charset="-122"/>
                <a:cs typeface="PT Sans" pitchFamily="34" charset="-120"/>
              </a:rPr>
              <a:t>Defined a custom stopwords list</a:t>
            </a:r>
            <a:endParaRPr lang="en-US" sz="1700" dirty="0"/>
          </a:p>
        </p:txBody>
      </p:sp>
      <p:sp>
        <p:nvSpPr>
          <p:cNvPr id="8" name="Text 6"/>
          <p:cNvSpPr/>
          <p:nvPr/>
        </p:nvSpPr>
        <p:spPr>
          <a:xfrm>
            <a:off x="757118" y="3739634"/>
            <a:ext cx="6294239" cy="34611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6"/>
            </a:pPr>
            <a:r>
              <a:rPr lang="en-US" sz="1700" dirty="0">
                <a:solidFill>
                  <a:srgbClr val="00002E"/>
                </a:solidFill>
                <a:latin typeface="PT Sans" pitchFamily="34" charset="0"/>
                <a:ea typeface="PT Sans" pitchFamily="34" charset="-122"/>
                <a:cs typeface="PT Sans" pitchFamily="34" charset="-120"/>
              </a:rPr>
              <a:t>Removed words with fewer than three characters</a:t>
            </a:r>
            <a:endParaRPr lang="en-US" sz="1700" dirty="0"/>
          </a:p>
        </p:txBody>
      </p:sp>
      <p:sp>
        <p:nvSpPr>
          <p:cNvPr id="9" name="Text 7"/>
          <p:cNvSpPr/>
          <p:nvPr/>
        </p:nvSpPr>
        <p:spPr>
          <a:xfrm>
            <a:off x="757118" y="4161353"/>
            <a:ext cx="6294239" cy="34611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7"/>
            </a:pPr>
            <a:r>
              <a:rPr lang="en-US" sz="1700" dirty="0">
                <a:solidFill>
                  <a:srgbClr val="00002E"/>
                </a:solidFill>
                <a:latin typeface="PT Sans" pitchFamily="34" charset="0"/>
                <a:ea typeface="PT Sans" pitchFamily="34" charset="-122"/>
                <a:cs typeface="PT Sans" pitchFamily="34" charset="-120"/>
              </a:rPr>
              <a:t>Removed dates and protest-related action verbs</a:t>
            </a:r>
            <a:endParaRPr lang="en-US" sz="1700" dirty="0"/>
          </a:p>
        </p:txBody>
      </p:sp>
      <p:pic>
        <p:nvPicPr>
          <p:cNvPr id="10" name="Image 0" descr="preencoded.png"/>
          <p:cNvPicPr>
            <a:picLocks noChangeAspect="1"/>
          </p:cNvPicPr>
          <p:nvPr/>
        </p:nvPicPr>
        <p:blipFill>
          <a:blip r:embed="rId3"/>
          <a:stretch>
            <a:fillRect/>
          </a:stretch>
        </p:blipFill>
        <p:spPr>
          <a:xfrm>
            <a:off x="7586663" y="1798796"/>
            <a:ext cx="6294239" cy="62942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007870"/>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Data Modeling - LDA</a:t>
            </a:r>
            <a:endParaRPr lang="en-US" sz="4400" dirty="0"/>
          </a:p>
        </p:txBody>
      </p:sp>
      <p:sp>
        <p:nvSpPr>
          <p:cNvPr id="3" name="Text 1"/>
          <p:cNvSpPr/>
          <p:nvPr/>
        </p:nvSpPr>
        <p:spPr>
          <a:xfrm>
            <a:off x="837724" y="3310176"/>
            <a:ext cx="3379470" cy="422315"/>
          </a:xfrm>
          <a:prstGeom prst="rect">
            <a:avLst/>
          </a:prstGeom>
          <a:noFill/>
          <a:ln/>
        </p:spPr>
        <p:txBody>
          <a:bodyPr wrap="none" lIns="0" tIns="0" rIns="0" bIns="0" rtlCol="0" anchor="t"/>
          <a:lstStyle/>
          <a:p>
            <a:pPr marL="0" indent="0" algn="l">
              <a:lnSpc>
                <a:spcPts val="3300"/>
              </a:lnSpc>
              <a:buNone/>
            </a:pPr>
            <a:r>
              <a:rPr lang="en-US" sz="2650" b="1" dirty="0">
                <a:solidFill>
                  <a:srgbClr val="00002E"/>
                </a:solidFill>
                <a:latin typeface="Nunito Semi Bold" pitchFamily="34" charset="0"/>
                <a:ea typeface="Nunito Semi Bold" pitchFamily="34" charset="-122"/>
                <a:cs typeface="Nunito Semi Bold" pitchFamily="34" charset="-120"/>
              </a:rPr>
              <a:t>WHY LDA?</a:t>
            </a:r>
            <a:endParaRPr lang="en-US" sz="2650" dirty="0"/>
          </a:p>
        </p:txBody>
      </p:sp>
      <p:sp>
        <p:nvSpPr>
          <p:cNvPr id="4" name="Text 2"/>
          <p:cNvSpPr/>
          <p:nvPr/>
        </p:nvSpPr>
        <p:spPr>
          <a:xfrm>
            <a:off x="837724" y="3971806"/>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LDA captures overlapping themes better, useful for protests that relate to multiple issues.</a:t>
            </a:r>
            <a:endParaRPr lang="en-US" sz="1850" dirty="0"/>
          </a:p>
        </p:txBody>
      </p:sp>
      <p:sp>
        <p:nvSpPr>
          <p:cNvPr id="5" name="Text 3"/>
          <p:cNvSpPr/>
          <p:nvPr/>
        </p:nvSpPr>
        <p:spPr>
          <a:xfrm>
            <a:off x="837724" y="482155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Computational cost is lower.</a:t>
            </a:r>
            <a:endParaRPr lang="en-US" sz="1850" dirty="0"/>
          </a:p>
        </p:txBody>
      </p:sp>
      <p:sp>
        <p:nvSpPr>
          <p:cNvPr id="6" name="Text 4"/>
          <p:cNvSpPr/>
          <p:nvPr/>
        </p:nvSpPr>
        <p:spPr>
          <a:xfrm>
            <a:off x="837724" y="5419963"/>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7" name="Text 5"/>
          <p:cNvSpPr/>
          <p:nvPr/>
        </p:nvSpPr>
        <p:spPr>
          <a:xfrm>
            <a:off x="7614761" y="3310176"/>
            <a:ext cx="4598551" cy="422315"/>
          </a:xfrm>
          <a:prstGeom prst="rect">
            <a:avLst/>
          </a:prstGeom>
          <a:noFill/>
          <a:ln/>
        </p:spPr>
        <p:txBody>
          <a:bodyPr wrap="none" lIns="0" tIns="0" rIns="0" bIns="0" rtlCol="0" anchor="t"/>
          <a:lstStyle/>
          <a:p>
            <a:pPr marL="0" indent="0" algn="l">
              <a:lnSpc>
                <a:spcPts val="3300"/>
              </a:lnSpc>
              <a:buNone/>
            </a:pPr>
            <a:r>
              <a:rPr lang="en-US" sz="2650" b="1" dirty="0">
                <a:solidFill>
                  <a:srgbClr val="00002E"/>
                </a:solidFill>
                <a:latin typeface="Nunito Semi Bold" pitchFamily="34" charset="0"/>
                <a:ea typeface="Nunito Semi Bold" pitchFamily="34" charset="-122"/>
                <a:cs typeface="Nunito Semi Bold" pitchFamily="34" charset="-120"/>
              </a:rPr>
              <a:t>HYPERPARAMETER TUNING</a:t>
            </a:r>
            <a:endParaRPr lang="en-US" sz="2650" dirty="0"/>
          </a:p>
        </p:txBody>
      </p:sp>
      <p:sp>
        <p:nvSpPr>
          <p:cNvPr id="8" name="Text 6"/>
          <p:cNvSpPr/>
          <p:nvPr/>
        </p:nvSpPr>
        <p:spPr>
          <a:xfrm>
            <a:off x="7614761" y="3971806"/>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I optimized </a:t>
            </a:r>
            <a:r>
              <a:rPr lang="en-US" sz="1850" b="1" dirty="0">
                <a:solidFill>
                  <a:srgbClr val="00002E"/>
                </a:solidFill>
                <a:latin typeface="PT Sans" pitchFamily="34" charset="0"/>
                <a:ea typeface="PT Sans" pitchFamily="34" charset="-122"/>
                <a:cs typeface="PT Sans" pitchFamily="34" charset="-120"/>
              </a:rPr>
              <a:t>num_topics</a:t>
            </a:r>
            <a:r>
              <a:rPr lang="en-US" sz="1850" dirty="0">
                <a:solidFill>
                  <a:srgbClr val="00002E"/>
                </a:solidFill>
                <a:latin typeface="PT Sans" pitchFamily="34" charset="0"/>
                <a:ea typeface="PT Sans" pitchFamily="34" charset="-122"/>
                <a:cs typeface="PT Sans" pitchFamily="34" charset="-120"/>
              </a:rPr>
              <a:t>, </a:t>
            </a:r>
            <a:r>
              <a:rPr lang="en-US" sz="1850" b="1" dirty="0">
                <a:solidFill>
                  <a:srgbClr val="00002E"/>
                </a:solidFill>
                <a:latin typeface="PT Sans" pitchFamily="34" charset="0"/>
                <a:ea typeface="PT Sans" pitchFamily="34" charset="-122"/>
                <a:cs typeface="PT Sans" pitchFamily="34" charset="-120"/>
              </a:rPr>
              <a:t>alpha</a:t>
            </a:r>
            <a:r>
              <a:rPr lang="en-US" sz="1850" dirty="0">
                <a:solidFill>
                  <a:srgbClr val="00002E"/>
                </a:solidFill>
                <a:latin typeface="PT Sans" pitchFamily="34" charset="0"/>
                <a:ea typeface="PT Sans" pitchFamily="34" charset="-122"/>
                <a:cs typeface="PT Sans" pitchFamily="34" charset="-120"/>
              </a:rPr>
              <a:t>, and </a:t>
            </a:r>
            <a:r>
              <a:rPr lang="en-US" sz="1850" b="1" dirty="0">
                <a:solidFill>
                  <a:srgbClr val="00002E"/>
                </a:solidFill>
                <a:latin typeface="PT Sans" pitchFamily="34" charset="0"/>
                <a:ea typeface="PT Sans" pitchFamily="34" charset="-122"/>
                <a:cs typeface="PT Sans" pitchFamily="34" charset="-120"/>
              </a:rPr>
              <a:t>eta</a:t>
            </a:r>
            <a:r>
              <a:rPr lang="en-US" sz="1850" dirty="0">
                <a:solidFill>
                  <a:srgbClr val="00002E"/>
                </a:solidFill>
                <a:latin typeface="PT Sans" pitchFamily="34" charset="0"/>
                <a:ea typeface="PT Sans" pitchFamily="34" charset="-122"/>
                <a:cs typeface="PT Sans" pitchFamily="34" charset="-120"/>
              </a:rPr>
              <a:t> to improve  </a:t>
            </a:r>
            <a:r>
              <a:rPr lang="en-US" sz="1850" b="1" dirty="0">
                <a:solidFill>
                  <a:srgbClr val="00002E"/>
                </a:solidFill>
                <a:latin typeface="PT Sans" pitchFamily="34" charset="0"/>
                <a:ea typeface="PT Sans" pitchFamily="34" charset="-122"/>
                <a:cs typeface="PT Sans" pitchFamily="34" charset="-120"/>
              </a:rPr>
              <a:t>CV Coherence Score</a:t>
            </a:r>
            <a:r>
              <a:rPr lang="en-US" sz="1850" dirty="0">
                <a:solidFill>
                  <a:srgbClr val="00002E"/>
                </a:solidFill>
                <a:latin typeface="PT Sans" pitchFamily="34" charset="0"/>
                <a:ea typeface="PT Sans" pitchFamily="34" charset="-122"/>
                <a:cs typeface="PT Sans" pitchFamily="34" charset="-120"/>
              </a:rPr>
              <a:t> and </a:t>
            </a:r>
            <a:r>
              <a:rPr lang="en-US" sz="1850" b="1" dirty="0">
                <a:solidFill>
                  <a:srgbClr val="00002E"/>
                </a:solidFill>
                <a:latin typeface="PT Sans" pitchFamily="34" charset="0"/>
                <a:ea typeface="PT Sans" pitchFamily="34" charset="-122"/>
                <a:cs typeface="PT Sans" pitchFamily="34" charset="-120"/>
              </a:rPr>
              <a:t>Topic Diversity scores</a:t>
            </a: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9" name="Text 7"/>
          <p:cNvSpPr/>
          <p:nvPr/>
        </p:nvSpPr>
        <p:spPr>
          <a:xfrm>
            <a:off x="7614761" y="4821555"/>
            <a:ext cx="6185535" cy="383024"/>
          </a:xfrm>
          <a:prstGeom prst="rect">
            <a:avLst/>
          </a:prstGeom>
          <a:noFill/>
          <a:ln/>
        </p:spPr>
        <p:txBody>
          <a:bodyPr wrap="none" lIns="0" tIns="0" rIns="0" bIns="0" rtlCol="0" anchor="t"/>
          <a:lstStyle/>
          <a:p>
            <a:pPr marL="685800" lvl="1"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Num_Topics : 5</a:t>
            </a:r>
            <a:endParaRPr lang="en-US" sz="1850" dirty="0"/>
          </a:p>
        </p:txBody>
      </p:sp>
      <p:sp>
        <p:nvSpPr>
          <p:cNvPr id="10" name="Text 8"/>
          <p:cNvSpPr/>
          <p:nvPr/>
        </p:nvSpPr>
        <p:spPr>
          <a:xfrm>
            <a:off x="7614761" y="5288280"/>
            <a:ext cx="6185535" cy="383024"/>
          </a:xfrm>
          <a:prstGeom prst="rect">
            <a:avLst/>
          </a:prstGeom>
          <a:noFill/>
          <a:ln/>
        </p:spPr>
        <p:txBody>
          <a:bodyPr wrap="none" lIns="0" tIns="0" rIns="0" bIns="0" rtlCol="0" anchor="t"/>
          <a:lstStyle/>
          <a:p>
            <a:pPr marL="685800" lvl="1"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Alpha: Asymmetric</a:t>
            </a:r>
            <a:endParaRPr lang="en-US" sz="1850" dirty="0"/>
          </a:p>
        </p:txBody>
      </p:sp>
      <p:sp>
        <p:nvSpPr>
          <p:cNvPr id="11" name="Text 9"/>
          <p:cNvSpPr/>
          <p:nvPr/>
        </p:nvSpPr>
        <p:spPr>
          <a:xfrm>
            <a:off x="7614761" y="5755005"/>
            <a:ext cx="6185535" cy="383024"/>
          </a:xfrm>
          <a:prstGeom prst="rect">
            <a:avLst/>
          </a:prstGeom>
          <a:noFill/>
          <a:ln/>
        </p:spPr>
        <p:txBody>
          <a:bodyPr wrap="none" lIns="0" tIns="0" rIns="0" bIns="0" rtlCol="0" anchor="t"/>
          <a:lstStyle/>
          <a:p>
            <a:pPr marL="685800" lvl="1"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Eta: 0.5</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143000"/>
            <a:ext cx="6542365"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Data Modeling - Top2Vec</a:t>
            </a:r>
            <a:endParaRPr lang="en-US" sz="4400" dirty="0"/>
          </a:p>
        </p:txBody>
      </p:sp>
      <p:sp>
        <p:nvSpPr>
          <p:cNvPr id="3" name="Text 1"/>
          <p:cNvSpPr/>
          <p:nvPr/>
        </p:nvSpPr>
        <p:spPr>
          <a:xfrm>
            <a:off x="837724" y="220599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WHY TOP2VEC?</a:t>
            </a:r>
            <a:endParaRPr lang="en-US" sz="2200" dirty="0"/>
          </a:p>
        </p:txBody>
      </p:sp>
      <p:sp>
        <p:nvSpPr>
          <p:cNvPr id="4" name="Text 2"/>
          <p:cNvSpPr/>
          <p:nvPr/>
        </p:nvSpPr>
        <p:spPr>
          <a:xfrm>
            <a:off x="837724" y="291691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Automatically discovers topics </a:t>
            </a:r>
            <a:r>
              <a:rPr lang="en-US" sz="1850" b="1" dirty="0">
                <a:solidFill>
                  <a:srgbClr val="00002E"/>
                </a:solidFill>
                <a:latin typeface="PT Sans" pitchFamily="34" charset="0"/>
                <a:ea typeface="PT Sans" pitchFamily="34" charset="-122"/>
                <a:cs typeface="PT Sans" pitchFamily="34" charset="-120"/>
              </a:rPr>
              <a:t>without requiring predefined number of topics</a:t>
            </a: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5" name="Text 3"/>
          <p:cNvSpPr/>
          <p:nvPr/>
        </p:nvSpPr>
        <p:spPr>
          <a:xfrm>
            <a:off x="837724" y="338363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Uses </a:t>
            </a:r>
            <a:r>
              <a:rPr lang="en-US" sz="1850" b="1" dirty="0">
                <a:solidFill>
                  <a:srgbClr val="00002E"/>
                </a:solidFill>
                <a:latin typeface="PT Sans" pitchFamily="34" charset="0"/>
                <a:ea typeface="PT Sans" pitchFamily="34" charset="-122"/>
                <a:cs typeface="PT Sans" pitchFamily="34" charset="-120"/>
              </a:rPr>
              <a:t>embedding-based similarity</a:t>
            </a:r>
            <a:r>
              <a:rPr lang="en-US" sz="1850" dirty="0">
                <a:solidFill>
                  <a:srgbClr val="00002E"/>
                </a:solidFill>
                <a:latin typeface="PT Sans" pitchFamily="34" charset="0"/>
                <a:ea typeface="PT Sans" pitchFamily="34" charset="-122"/>
                <a:cs typeface="PT Sans" pitchFamily="34" charset="-120"/>
              </a:rPr>
              <a:t> instead of bag-of-words.</a:t>
            </a:r>
            <a:endParaRPr lang="en-US" sz="1850" dirty="0"/>
          </a:p>
        </p:txBody>
      </p:sp>
      <p:sp>
        <p:nvSpPr>
          <p:cNvPr id="6" name="Text 4"/>
          <p:cNvSpPr/>
          <p:nvPr/>
        </p:nvSpPr>
        <p:spPr>
          <a:xfrm>
            <a:off x="837724" y="385036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Supports </a:t>
            </a:r>
            <a:r>
              <a:rPr lang="en-US" sz="1850" b="1" dirty="0">
                <a:solidFill>
                  <a:srgbClr val="00002E"/>
                </a:solidFill>
                <a:latin typeface="PT Sans" pitchFamily="34" charset="0"/>
                <a:ea typeface="PT Sans" pitchFamily="34" charset="-122"/>
                <a:cs typeface="PT Sans" pitchFamily="34" charset="-120"/>
              </a:rPr>
              <a:t>dynamic topic merging/reduction</a:t>
            </a:r>
            <a:r>
              <a:rPr lang="en-US" sz="1850" dirty="0">
                <a:solidFill>
                  <a:srgbClr val="00002E"/>
                </a:solidFill>
                <a:latin typeface="PT Sans" pitchFamily="34" charset="0"/>
                <a:ea typeface="PT Sans" pitchFamily="34" charset="-122"/>
                <a:cs typeface="PT Sans" pitchFamily="34" charset="-120"/>
              </a:rPr>
              <a:t> based on semantic proximity.</a:t>
            </a:r>
            <a:endParaRPr lang="en-US" sz="1850" dirty="0"/>
          </a:p>
        </p:txBody>
      </p:sp>
      <p:sp>
        <p:nvSpPr>
          <p:cNvPr id="7" name="Text 5"/>
          <p:cNvSpPr/>
          <p:nvPr/>
        </p:nvSpPr>
        <p:spPr>
          <a:xfrm>
            <a:off x="837724" y="459236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METHODOLOGY</a:t>
            </a:r>
            <a:endParaRPr lang="en-US" sz="2200" dirty="0"/>
          </a:p>
        </p:txBody>
      </p:sp>
      <p:sp>
        <p:nvSpPr>
          <p:cNvPr id="8" name="Text 6"/>
          <p:cNvSpPr/>
          <p:nvPr/>
        </p:nvSpPr>
        <p:spPr>
          <a:xfrm>
            <a:off x="837724" y="530328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Converted protest notes into vectors using </a:t>
            </a:r>
            <a:r>
              <a:rPr lang="en-US" sz="1850" b="1" dirty="0">
                <a:solidFill>
                  <a:srgbClr val="00002E"/>
                </a:solidFill>
                <a:latin typeface="PT Sans" pitchFamily="34" charset="0"/>
                <a:ea typeface="PT Sans" pitchFamily="34" charset="-122"/>
                <a:cs typeface="PT Sans" pitchFamily="34" charset="-120"/>
              </a:rPr>
              <a:t>Doc2Vec</a:t>
            </a:r>
            <a:r>
              <a:rPr lang="en-US" sz="1850" dirty="0">
                <a:solidFill>
                  <a:srgbClr val="00002E"/>
                </a:solidFill>
                <a:latin typeface="PT Sans" pitchFamily="34" charset="0"/>
                <a:ea typeface="PT Sans" pitchFamily="34" charset="-122"/>
                <a:cs typeface="PT Sans" pitchFamily="34" charset="-120"/>
              </a:rPr>
              <a:t> and </a:t>
            </a:r>
            <a:r>
              <a:rPr lang="en-US" sz="1850" b="1" dirty="0">
                <a:solidFill>
                  <a:srgbClr val="00002E"/>
                </a:solidFill>
                <a:latin typeface="PT Sans" pitchFamily="34" charset="0"/>
                <a:ea typeface="PT Sans" pitchFamily="34" charset="-122"/>
                <a:cs typeface="PT Sans" pitchFamily="34" charset="-120"/>
              </a:rPr>
              <a:t>Universal Sentence Encoder</a:t>
            </a: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9" name="Text 7"/>
          <p:cNvSpPr/>
          <p:nvPr/>
        </p:nvSpPr>
        <p:spPr>
          <a:xfrm>
            <a:off x="837724" y="577000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Applied </a:t>
            </a:r>
            <a:r>
              <a:rPr lang="en-US" sz="1850" b="1" dirty="0">
                <a:solidFill>
                  <a:srgbClr val="00002E"/>
                </a:solidFill>
                <a:latin typeface="PT Sans" pitchFamily="34" charset="0"/>
                <a:ea typeface="PT Sans" pitchFamily="34" charset="-122"/>
                <a:cs typeface="PT Sans" pitchFamily="34" charset="-120"/>
              </a:rPr>
              <a:t>UMAP</a:t>
            </a:r>
            <a:r>
              <a:rPr lang="en-US" sz="1850" dirty="0">
                <a:solidFill>
                  <a:srgbClr val="00002E"/>
                </a:solidFill>
                <a:latin typeface="PT Sans" pitchFamily="34" charset="0"/>
                <a:ea typeface="PT Sans" pitchFamily="34" charset="-122"/>
                <a:cs typeface="PT Sans" pitchFamily="34" charset="-120"/>
              </a:rPr>
              <a:t> for dimensionality reduction to preserve semantic relationships.</a:t>
            </a:r>
            <a:endParaRPr lang="en-US" sz="1850" dirty="0"/>
          </a:p>
        </p:txBody>
      </p:sp>
      <p:sp>
        <p:nvSpPr>
          <p:cNvPr id="10" name="Text 8"/>
          <p:cNvSpPr/>
          <p:nvPr/>
        </p:nvSpPr>
        <p:spPr>
          <a:xfrm>
            <a:off x="837724" y="623673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Clustered documents using </a:t>
            </a:r>
            <a:r>
              <a:rPr lang="en-US" sz="1850" b="1" dirty="0">
                <a:solidFill>
                  <a:srgbClr val="00002E"/>
                </a:solidFill>
                <a:latin typeface="PT Sans" pitchFamily="34" charset="0"/>
                <a:ea typeface="PT Sans" pitchFamily="34" charset="-122"/>
                <a:cs typeface="PT Sans" pitchFamily="34" charset="-120"/>
              </a:rPr>
              <a:t>HDBSCAN</a:t>
            </a:r>
            <a:r>
              <a:rPr lang="en-US" sz="1850" dirty="0">
                <a:solidFill>
                  <a:srgbClr val="00002E"/>
                </a:solidFill>
                <a:latin typeface="PT Sans" pitchFamily="34" charset="0"/>
                <a:ea typeface="PT Sans" pitchFamily="34" charset="-122"/>
                <a:cs typeface="PT Sans" pitchFamily="34" charset="-120"/>
              </a:rPr>
              <a:t>, identifying dense semantic regions as topics.</a:t>
            </a:r>
            <a:endParaRPr lang="en-US" sz="1850" dirty="0"/>
          </a:p>
        </p:txBody>
      </p:sp>
      <p:sp>
        <p:nvSpPr>
          <p:cNvPr id="11" name="Text 9"/>
          <p:cNvSpPr/>
          <p:nvPr/>
        </p:nvSpPr>
        <p:spPr>
          <a:xfrm>
            <a:off x="837724" y="670345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Extracted representative keywords per cluster to define topics.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767477"/>
            <a:ext cx="6627376" cy="704017"/>
          </a:xfrm>
          <a:prstGeom prst="rect">
            <a:avLst/>
          </a:prstGeom>
          <a:noFill/>
          <a:ln/>
        </p:spPr>
        <p:txBody>
          <a:bodyPr wrap="non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Data Modeling - Bertopic</a:t>
            </a:r>
            <a:endParaRPr lang="en-US" sz="4400" dirty="0"/>
          </a:p>
        </p:txBody>
      </p:sp>
      <p:sp>
        <p:nvSpPr>
          <p:cNvPr id="3" name="Text 1"/>
          <p:cNvSpPr/>
          <p:nvPr/>
        </p:nvSpPr>
        <p:spPr>
          <a:xfrm>
            <a:off x="837724" y="2069782"/>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00002E"/>
                </a:solidFill>
                <a:latin typeface="Nunito Semi Bold" pitchFamily="34" charset="0"/>
                <a:ea typeface="Nunito Semi Bold" pitchFamily="34" charset="-122"/>
                <a:cs typeface="Nunito Semi Bold" pitchFamily="34" charset="-120"/>
              </a:rPr>
              <a:t>WHY BERTOPIC?</a:t>
            </a:r>
            <a:endParaRPr lang="en-US" sz="2650" dirty="0"/>
          </a:p>
        </p:txBody>
      </p:sp>
      <p:sp>
        <p:nvSpPr>
          <p:cNvPr id="4" name="Text 2"/>
          <p:cNvSpPr/>
          <p:nvPr/>
        </p:nvSpPr>
        <p:spPr>
          <a:xfrm>
            <a:off x="837724" y="2731413"/>
            <a:ext cx="6185535" cy="1539716"/>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Captures sentence context unlike LDA</a:t>
            </a:r>
            <a:r>
              <a:rPr lang="en-US" sz="1850" dirty="0">
                <a:solidFill>
                  <a:srgbClr val="00002E"/>
                </a:solidFill>
                <a:latin typeface="PT Sans" pitchFamily="34" charset="0"/>
                <a:ea typeface="PT Sans" pitchFamily="34" charset="-122"/>
                <a:cs typeface="PT Sans" pitchFamily="34" charset="-120"/>
              </a:rPr>
              <a:t>, using transformer models like </a:t>
            </a:r>
            <a:r>
              <a:rPr lang="en-US" sz="1850" dirty="0">
                <a:solidFill>
                  <a:srgbClr val="00002E"/>
                </a:solidFill>
                <a:highlight>
                  <a:srgbClr val="CFD6FC"/>
                </a:highlight>
                <a:latin typeface="Consolas" pitchFamily="34" charset="0"/>
                <a:ea typeface="Consolas" pitchFamily="34" charset="-122"/>
                <a:cs typeface="Consolas" pitchFamily="34" charset="-120"/>
              </a:rPr>
              <a:t>all-mpnet-base-v2</a:t>
            </a:r>
            <a:r>
              <a:rPr lang="en-US" sz="1850" dirty="0">
                <a:solidFill>
                  <a:srgbClr val="00002E"/>
                </a:solidFill>
                <a:latin typeface="PT Sans" pitchFamily="34" charset="0"/>
                <a:ea typeface="PT Sans" pitchFamily="34" charset="-122"/>
                <a:cs typeface="PT Sans" pitchFamily="34" charset="-120"/>
              </a:rPr>
              <a:t> to separate similar-looking protests (e.g.  </a:t>
            </a:r>
            <a:r>
              <a:rPr lang="en-US" sz="1850" b="1" dirty="0">
                <a:solidFill>
                  <a:srgbClr val="00002E"/>
                </a:solidFill>
                <a:latin typeface="PT Sans" pitchFamily="34" charset="0"/>
                <a:ea typeface="PT Sans" pitchFamily="34" charset="-122"/>
                <a:cs typeface="PT Sans" pitchFamily="34" charset="-120"/>
              </a:rPr>
              <a:t>Workers vs. Farmers</a:t>
            </a:r>
            <a:r>
              <a:rPr lang="en-US" sz="1850" dirty="0">
                <a:solidFill>
                  <a:srgbClr val="00002E"/>
                </a:solidFill>
                <a:latin typeface="PT Sans" pitchFamily="34" charset="0"/>
                <a:ea typeface="PT Sans" pitchFamily="34" charset="-122"/>
                <a:cs typeface="PT Sans" pitchFamily="34" charset="-120"/>
              </a:rPr>
              <a:t> (unpaid wages vs. water shortages)).</a:t>
            </a:r>
            <a:endParaRPr lang="en-US" sz="1850" dirty="0"/>
          </a:p>
        </p:txBody>
      </p:sp>
      <p:sp>
        <p:nvSpPr>
          <p:cNvPr id="5" name="Text 3"/>
          <p:cNvSpPr/>
          <p:nvPr/>
        </p:nvSpPr>
        <p:spPr>
          <a:xfrm>
            <a:off x="837724" y="4354830"/>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Creates focused, real-world clusters</a:t>
            </a:r>
            <a:r>
              <a:rPr lang="en-US" sz="1850" dirty="0">
                <a:solidFill>
                  <a:srgbClr val="00002E"/>
                </a:solidFill>
                <a:latin typeface="PT Sans" pitchFamily="34" charset="0"/>
                <a:ea typeface="PT Sans" pitchFamily="34" charset="-122"/>
                <a:cs typeface="PT Sans" pitchFamily="34" charset="-120"/>
              </a:rPr>
              <a:t> with sentence embeddings + HDBSCAN, resulting in more coherent and actionable protest topics.</a:t>
            </a:r>
            <a:endParaRPr lang="en-US" sz="1850" dirty="0"/>
          </a:p>
        </p:txBody>
      </p:sp>
      <p:sp>
        <p:nvSpPr>
          <p:cNvPr id="6" name="Text 4"/>
          <p:cNvSpPr/>
          <p:nvPr/>
        </p:nvSpPr>
        <p:spPr>
          <a:xfrm>
            <a:off x="837724" y="5719286"/>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7" name="Text 5"/>
          <p:cNvSpPr/>
          <p:nvPr/>
        </p:nvSpPr>
        <p:spPr>
          <a:xfrm>
            <a:off x="7614761" y="2069782"/>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00002E"/>
                </a:solidFill>
                <a:latin typeface="Nunito Semi Bold" pitchFamily="34" charset="0"/>
                <a:ea typeface="Nunito Semi Bold" pitchFamily="34" charset="-122"/>
                <a:cs typeface="Nunito Semi Bold" pitchFamily="34" charset="-120"/>
              </a:rPr>
              <a:t>METHODOLOGY:</a:t>
            </a:r>
            <a:endParaRPr lang="en-US" sz="2650" dirty="0"/>
          </a:p>
        </p:txBody>
      </p:sp>
      <p:sp>
        <p:nvSpPr>
          <p:cNvPr id="8" name="Text 6"/>
          <p:cNvSpPr/>
          <p:nvPr/>
        </p:nvSpPr>
        <p:spPr>
          <a:xfrm>
            <a:off x="7614761" y="2731413"/>
            <a:ext cx="6185535" cy="766048"/>
          </a:xfrm>
          <a:prstGeom prst="rect">
            <a:avLst/>
          </a:prstGeom>
          <a:noFill/>
          <a:ln/>
        </p:spPr>
        <p:txBody>
          <a:bodyPr wrap="square" lIns="0" tIns="0" rIns="0" bIns="0" rtlCol="0" anchor="t"/>
          <a:lstStyle/>
          <a:p>
            <a:pPr marL="342900" indent="-342900" algn="l">
              <a:lnSpc>
                <a:spcPts val="3000"/>
              </a:lnSpc>
              <a:buSzPct val="100000"/>
              <a:buFont typeface="+mj-lt"/>
              <a:buAutoNum type="arabicPeriod"/>
            </a:pPr>
            <a:r>
              <a:rPr lang="en-US" sz="1850" dirty="0">
                <a:solidFill>
                  <a:srgbClr val="00002E"/>
                </a:solidFill>
                <a:latin typeface="PT Sans" pitchFamily="34" charset="0"/>
                <a:ea typeface="PT Sans" pitchFamily="34" charset="-122"/>
                <a:cs typeface="PT Sans" pitchFamily="34" charset="-120"/>
              </a:rPr>
              <a:t>Converted protest notes to vectors using Sentence Transformers</a:t>
            </a:r>
            <a:endParaRPr lang="en-US" sz="1850" dirty="0"/>
          </a:p>
        </p:txBody>
      </p:sp>
      <p:sp>
        <p:nvSpPr>
          <p:cNvPr id="9" name="Text 7"/>
          <p:cNvSpPr/>
          <p:nvPr/>
        </p:nvSpPr>
        <p:spPr>
          <a:xfrm>
            <a:off x="7614761" y="3581162"/>
            <a:ext cx="6185535" cy="781288"/>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2"/>
            </a:pPr>
            <a:r>
              <a:rPr lang="en-US" sz="1850" dirty="0">
                <a:solidFill>
                  <a:srgbClr val="00002E"/>
                </a:solidFill>
                <a:latin typeface="PT Sans" pitchFamily="34" charset="0"/>
                <a:ea typeface="PT Sans" pitchFamily="34" charset="-122"/>
                <a:cs typeface="PT Sans" pitchFamily="34" charset="-120"/>
              </a:rPr>
              <a:t>Compared 3 models: </a:t>
            </a:r>
            <a:r>
              <a:rPr lang="en-US" sz="1850" dirty="0">
                <a:solidFill>
                  <a:srgbClr val="00002E"/>
                </a:solidFill>
                <a:highlight>
                  <a:srgbClr val="CFD6FC"/>
                </a:highlight>
                <a:latin typeface="Consolas" pitchFamily="34" charset="0"/>
                <a:ea typeface="Consolas" pitchFamily="34" charset="-122"/>
                <a:cs typeface="Consolas" pitchFamily="34" charset="-120"/>
              </a:rPr>
              <a:t>all-mpnet-base-v2</a:t>
            </a:r>
            <a:r>
              <a:rPr lang="en-US" sz="1850" dirty="0">
                <a:solidFill>
                  <a:srgbClr val="00002E"/>
                </a:solidFill>
                <a:latin typeface="PT Sans" pitchFamily="34" charset="0"/>
                <a:ea typeface="PT Sans" pitchFamily="34" charset="-122"/>
                <a:cs typeface="PT Sans" pitchFamily="34" charset="-120"/>
              </a:rPr>
              <a:t>, </a:t>
            </a:r>
            <a:r>
              <a:rPr lang="en-US" sz="1850" dirty="0">
                <a:solidFill>
                  <a:srgbClr val="00002E"/>
                </a:solidFill>
                <a:highlight>
                  <a:srgbClr val="CFD6FC"/>
                </a:highlight>
                <a:latin typeface="Consolas" pitchFamily="34" charset="0"/>
                <a:ea typeface="Consolas" pitchFamily="34" charset="-122"/>
                <a:cs typeface="Consolas" pitchFamily="34" charset="-120"/>
              </a:rPr>
              <a:t>paraphrase-MiniLM-L6-v2</a:t>
            </a:r>
            <a:r>
              <a:rPr lang="en-US" sz="1850" dirty="0">
                <a:solidFill>
                  <a:srgbClr val="00002E"/>
                </a:solidFill>
                <a:latin typeface="PT Sans" pitchFamily="34" charset="0"/>
                <a:ea typeface="PT Sans" pitchFamily="34" charset="-122"/>
                <a:cs typeface="PT Sans" pitchFamily="34" charset="-120"/>
              </a:rPr>
              <a:t>, </a:t>
            </a:r>
            <a:r>
              <a:rPr lang="en-US" sz="1850" dirty="0">
                <a:solidFill>
                  <a:srgbClr val="00002E"/>
                </a:solidFill>
                <a:highlight>
                  <a:srgbClr val="CFD6FC"/>
                </a:highlight>
                <a:latin typeface="Consolas" pitchFamily="34" charset="0"/>
                <a:ea typeface="Consolas" pitchFamily="34" charset="-122"/>
                <a:cs typeface="Consolas" pitchFamily="34" charset="-120"/>
              </a:rPr>
              <a:t>all-MiniLM-L6-v2</a:t>
            </a:r>
            <a:endParaRPr lang="en-US" sz="1850" dirty="0"/>
          </a:p>
        </p:txBody>
      </p:sp>
      <p:sp>
        <p:nvSpPr>
          <p:cNvPr id="10" name="Text 8"/>
          <p:cNvSpPr/>
          <p:nvPr/>
        </p:nvSpPr>
        <p:spPr>
          <a:xfrm>
            <a:off x="7614761" y="4446151"/>
            <a:ext cx="6185535" cy="766048"/>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3"/>
            </a:pPr>
            <a:r>
              <a:rPr lang="en-US" sz="1850" dirty="0">
                <a:solidFill>
                  <a:srgbClr val="00002E"/>
                </a:solidFill>
                <a:latin typeface="PT Sans" pitchFamily="34" charset="0"/>
                <a:ea typeface="PT Sans" pitchFamily="34" charset="-122"/>
                <a:cs typeface="PT Sans" pitchFamily="34" charset="-120"/>
              </a:rPr>
              <a:t>Reduced dimensions with UMAP (semantic structure preserved)</a:t>
            </a:r>
            <a:endParaRPr lang="en-US" sz="1850" dirty="0"/>
          </a:p>
        </p:txBody>
      </p:sp>
      <p:sp>
        <p:nvSpPr>
          <p:cNvPr id="11" name="Text 9"/>
          <p:cNvSpPr/>
          <p:nvPr/>
        </p:nvSpPr>
        <p:spPr>
          <a:xfrm>
            <a:off x="7614761" y="5295900"/>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4"/>
            </a:pPr>
            <a:r>
              <a:rPr lang="en-US" sz="1850" dirty="0">
                <a:solidFill>
                  <a:srgbClr val="00002E"/>
                </a:solidFill>
                <a:latin typeface="PT Sans" pitchFamily="34" charset="0"/>
                <a:ea typeface="PT Sans" pitchFamily="34" charset="-122"/>
                <a:cs typeface="PT Sans" pitchFamily="34" charset="-120"/>
              </a:rPr>
              <a:t>Clustered semantically similar notes using HDBSCAN</a:t>
            </a:r>
            <a:endParaRPr lang="en-US" sz="1850" dirty="0"/>
          </a:p>
        </p:txBody>
      </p:sp>
      <p:sp>
        <p:nvSpPr>
          <p:cNvPr id="12" name="Text 10"/>
          <p:cNvSpPr/>
          <p:nvPr/>
        </p:nvSpPr>
        <p:spPr>
          <a:xfrm>
            <a:off x="7614761" y="5762625"/>
            <a:ext cx="6185535" cy="1149072"/>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5"/>
            </a:pPr>
            <a:r>
              <a:rPr lang="en-US" sz="1850" dirty="0">
                <a:solidFill>
                  <a:srgbClr val="00002E"/>
                </a:solidFill>
                <a:latin typeface="PT Sans" pitchFamily="34" charset="0"/>
                <a:ea typeface="PT Sans" pitchFamily="34" charset="-122"/>
                <a:cs typeface="PT Sans" pitchFamily="34" charset="-120"/>
              </a:rPr>
              <a:t>Combined the embeddings, clustering results, and a CountVectorizer (with unigrams + bigrams) to generate coherent topics.</a:t>
            </a:r>
            <a:endParaRPr lang="en-US" sz="1850" dirty="0"/>
          </a:p>
        </p:txBody>
      </p:sp>
      <p:sp>
        <p:nvSpPr>
          <p:cNvPr id="13" name="Text 11"/>
          <p:cNvSpPr/>
          <p:nvPr/>
        </p:nvSpPr>
        <p:spPr>
          <a:xfrm>
            <a:off x="7614761" y="6995398"/>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6"/>
            </a:pPr>
            <a:r>
              <a:rPr lang="en-US" sz="1850" dirty="0">
                <a:solidFill>
                  <a:srgbClr val="00002E"/>
                </a:solidFill>
                <a:latin typeface="PT Sans" pitchFamily="34" charset="0"/>
                <a:ea typeface="PT Sans" pitchFamily="34" charset="-122"/>
                <a:cs typeface="PT Sans" pitchFamily="34" charset="-120"/>
              </a:rPr>
              <a:t>Reduced to 30 most meaningful final topics</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26281" y="570667"/>
            <a:ext cx="5409605" cy="610314"/>
          </a:xfrm>
          <a:prstGeom prst="rect">
            <a:avLst/>
          </a:prstGeom>
          <a:noFill/>
          <a:ln/>
        </p:spPr>
        <p:txBody>
          <a:bodyPr wrap="none" lIns="0" tIns="0" rIns="0" bIns="0" rtlCol="0" anchor="t"/>
          <a:lstStyle/>
          <a:p>
            <a:pPr marL="0" indent="0" algn="l">
              <a:lnSpc>
                <a:spcPts val="4800"/>
              </a:lnSpc>
              <a:buNone/>
            </a:pPr>
            <a:r>
              <a:rPr lang="en-US" sz="3800" b="1" dirty="0">
                <a:solidFill>
                  <a:srgbClr val="00002E"/>
                </a:solidFill>
                <a:latin typeface="Nunito Semi Bold" pitchFamily="34" charset="0"/>
                <a:ea typeface="Nunito Semi Bold" pitchFamily="34" charset="-122"/>
                <a:cs typeface="Nunito Semi Bold" pitchFamily="34" charset="-120"/>
              </a:rPr>
              <a:t>Data Modeling - Mistral</a:t>
            </a:r>
            <a:endParaRPr lang="en-US" sz="3800" dirty="0"/>
          </a:p>
        </p:txBody>
      </p:sp>
      <p:sp>
        <p:nvSpPr>
          <p:cNvPr id="3" name="Text 1"/>
          <p:cNvSpPr/>
          <p:nvPr/>
        </p:nvSpPr>
        <p:spPr>
          <a:xfrm>
            <a:off x="726281" y="1492210"/>
            <a:ext cx="2929890" cy="366236"/>
          </a:xfrm>
          <a:prstGeom prst="rect">
            <a:avLst/>
          </a:prstGeom>
          <a:noFill/>
          <a:ln/>
        </p:spPr>
        <p:txBody>
          <a:bodyPr wrap="none" lIns="0" tIns="0" rIns="0" bIns="0" rtlCol="0" anchor="t"/>
          <a:lstStyle/>
          <a:p>
            <a:pPr marL="0" indent="0" algn="l">
              <a:lnSpc>
                <a:spcPts val="2850"/>
              </a:lnSpc>
              <a:buNone/>
            </a:pPr>
            <a:r>
              <a:rPr lang="en-US" sz="2300" dirty="0">
                <a:solidFill>
                  <a:srgbClr val="00002E"/>
                </a:solidFill>
                <a:latin typeface="Nunito Semi Bold" pitchFamily="34" charset="0"/>
                <a:ea typeface="Nunito Semi Bold" pitchFamily="34" charset="-122"/>
                <a:cs typeface="Nunito Semi Bold" pitchFamily="34" charset="-120"/>
              </a:rPr>
              <a:t>WHY MISTRAL?</a:t>
            </a:r>
            <a:endParaRPr lang="en-US" sz="2300" dirty="0"/>
          </a:p>
        </p:txBody>
      </p:sp>
      <p:sp>
        <p:nvSpPr>
          <p:cNvPr id="4" name="Text 2"/>
          <p:cNvSpPr/>
          <p:nvPr/>
        </p:nvSpPr>
        <p:spPr>
          <a:xfrm>
            <a:off x="726281" y="2169676"/>
            <a:ext cx="13177837" cy="663893"/>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While BERTopic may generate closely related clusters , Mistral-7B provides distinct and accurate labels, making each topic more interpretable and actionable.</a:t>
            </a:r>
            <a:endParaRPr lang="en-US" sz="1600" dirty="0"/>
          </a:p>
        </p:txBody>
      </p:sp>
      <p:sp>
        <p:nvSpPr>
          <p:cNvPr id="5" name="Text 3"/>
          <p:cNvSpPr/>
          <p:nvPr/>
        </p:nvSpPr>
        <p:spPr>
          <a:xfrm>
            <a:off x="726281" y="3139559"/>
            <a:ext cx="6335792" cy="663893"/>
          </a:xfrm>
          <a:prstGeom prst="rect">
            <a:avLst/>
          </a:prstGeom>
          <a:noFill/>
          <a:ln/>
        </p:spPr>
        <p:txBody>
          <a:bodyPr wrap="square" lIns="0" tIns="0" rIns="0" bIns="0" rtlCol="0" anchor="t"/>
          <a:lstStyle/>
          <a:p>
            <a:pPr marL="342900" indent="-342900" algn="l">
              <a:lnSpc>
                <a:spcPts val="2600"/>
              </a:lnSpc>
              <a:buSzPct val="100000"/>
              <a:buFont typeface="+mj-lt"/>
              <a:buAutoNum type="arabicPeriod"/>
            </a:pPr>
            <a:r>
              <a:rPr lang="en-US" sz="1600" dirty="0">
                <a:solidFill>
                  <a:srgbClr val="00002E"/>
                </a:solidFill>
                <a:latin typeface="PT Sans" pitchFamily="34" charset="0"/>
                <a:ea typeface="PT Sans" pitchFamily="34" charset="-122"/>
                <a:cs typeface="PT Sans" pitchFamily="34" charset="-120"/>
              </a:rPr>
              <a:t>Used BERTopic to cluster protest documents using transformer-based embeddings and density-based clustering.</a:t>
            </a:r>
            <a:endParaRPr lang="en-US" sz="1600" dirty="0"/>
          </a:p>
        </p:txBody>
      </p:sp>
      <p:sp>
        <p:nvSpPr>
          <p:cNvPr id="6" name="Text 4"/>
          <p:cNvSpPr/>
          <p:nvPr/>
        </p:nvSpPr>
        <p:spPr>
          <a:xfrm>
            <a:off x="726281" y="3876080"/>
            <a:ext cx="6335792" cy="671512"/>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2"/>
            </a:pPr>
            <a:r>
              <a:rPr lang="en-US" sz="1600" dirty="0">
                <a:solidFill>
                  <a:srgbClr val="00002E"/>
                </a:solidFill>
                <a:latin typeface="PT Sans" pitchFamily="34" charset="0"/>
                <a:ea typeface="PT Sans" pitchFamily="34" charset="-122"/>
                <a:cs typeface="PT Sans" pitchFamily="34" charset="-120"/>
              </a:rPr>
              <a:t>Replaced manual topic naming with Mistral-7B LLM, integrated via the BERTopic </a:t>
            </a:r>
            <a:r>
              <a:rPr lang="en-US" sz="1600" dirty="0">
                <a:solidFill>
                  <a:srgbClr val="00002E"/>
                </a:solidFill>
                <a:highlight>
                  <a:srgbClr val="CFD6FC"/>
                </a:highlight>
                <a:latin typeface="Consolas" pitchFamily="34" charset="0"/>
                <a:ea typeface="Consolas" pitchFamily="34" charset="-122"/>
                <a:cs typeface="Consolas" pitchFamily="34" charset="-120"/>
              </a:rPr>
              <a:t>TextGeneration</a:t>
            </a:r>
            <a:r>
              <a:rPr lang="en-US" sz="1600" dirty="0">
                <a:solidFill>
                  <a:srgbClr val="00002E"/>
                </a:solidFill>
                <a:latin typeface="PT Sans" pitchFamily="34" charset="0"/>
                <a:ea typeface="PT Sans" pitchFamily="34" charset="-122"/>
                <a:cs typeface="PT Sans" pitchFamily="34" charset="-120"/>
              </a:rPr>
              <a:t> representation module.</a:t>
            </a:r>
            <a:endParaRPr lang="en-US" sz="1600" dirty="0"/>
          </a:p>
        </p:txBody>
      </p:sp>
      <p:sp>
        <p:nvSpPr>
          <p:cNvPr id="7" name="Text 5"/>
          <p:cNvSpPr/>
          <p:nvPr/>
        </p:nvSpPr>
        <p:spPr>
          <a:xfrm>
            <a:off x="726281" y="4620220"/>
            <a:ext cx="6335792" cy="995839"/>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3"/>
            </a:pPr>
            <a:r>
              <a:rPr lang="en-US" sz="1600" dirty="0">
                <a:solidFill>
                  <a:srgbClr val="00002E"/>
                </a:solidFill>
                <a:latin typeface="PT Sans" pitchFamily="34" charset="0"/>
                <a:ea typeface="PT Sans" pitchFamily="34" charset="-122"/>
                <a:cs typeface="PT Sans" pitchFamily="34" charset="-120"/>
              </a:rPr>
              <a:t>Provided top keywords and representative documents to the LLM using a </a:t>
            </a:r>
            <a:r>
              <a:rPr lang="en-US" sz="1600" b="1" dirty="0">
                <a:solidFill>
                  <a:srgbClr val="00002E"/>
                </a:solidFill>
                <a:latin typeface="PT Sans" pitchFamily="34" charset="0"/>
                <a:ea typeface="PT Sans" pitchFamily="34" charset="-122"/>
                <a:cs typeface="PT Sans" pitchFamily="34" charset="-120"/>
              </a:rPr>
              <a:t>few-shot prompt</a:t>
            </a:r>
            <a:r>
              <a:rPr lang="en-US" sz="1600" dirty="0">
                <a:solidFill>
                  <a:srgbClr val="00002E"/>
                </a:solidFill>
                <a:latin typeface="PT Sans" pitchFamily="34" charset="0"/>
                <a:ea typeface="PT Sans" pitchFamily="34" charset="-122"/>
                <a:cs typeface="PT Sans" pitchFamily="34" charset="-120"/>
              </a:rPr>
              <a:t> containing structured examples with fields: </a:t>
            </a:r>
            <a:r>
              <a:rPr lang="en-US" sz="1600" i="1" dirty="0">
                <a:solidFill>
                  <a:srgbClr val="00002E"/>
                </a:solidFill>
                <a:latin typeface="PT Sans" pitchFamily="34" charset="0"/>
                <a:ea typeface="PT Sans" pitchFamily="34" charset="-122"/>
                <a:cs typeface="PT Sans" pitchFamily="34" charset="-120"/>
              </a:rPr>
              <a:t>Reason</a:t>
            </a:r>
            <a:r>
              <a:rPr lang="en-US" sz="1600" dirty="0">
                <a:solidFill>
                  <a:srgbClr val="00002E"/>
                </a:solidFill>
                <a:latin typeface="PT Sans" pitchFamily="34" charset="0"/>
                <a:ea typeface="PT Sans" pitchFamily="34" charset="-122"/>
                <a:cs typeface="PT Sans" pitchFamily="34" charset="-120"/>
              </a:rPr>
              <a:t>, </a:t>
            </a:r>
            <a:r>
              <a:rPr lang="en-US" sz="1600" i="1" dirty="0">
                <a:solidFill>
                  <a:srgbClr val="00002E"/>
                </a:solidFill>
                <a:latin typeface="PT Sans" pitchFamily="34" charset="0"/>
                <a:ea typeface="PT Sans" pitchFamily="34" charset="-122"/>
                <a:cs typeface="PT Sans" pitchFamily="34" charset="-120"/>
              </a:rPr>
              <a:t>Explanation</a:t>
            </a:r>
            <a:r>
              <a:rPr lang="en-US" sz="1600" dirty="0">
                <a:solidFill>
                  <a:srgbClr val="00002E"/>
                </a:solidFill>
                <a:latin typeface="PT Sans" pitchFamily="34" charset="0"/>
                <a:ea typeface="PT Sans" pitchFamily="34" charset="-122"/>
                <a:cs typeface="PT Sans" pitchFamily="34" charset="-120"/>
              </a:rPr>
              <a:t>, and </a:t>
            </a:r>
            <a:r>
              <a:rPr lang="en-US" sz="1600" i="1" dirty="0">
                <a:solidFill>
                  <a:srgbClr val="00002E"/>
                </a:solidFill>
                <a:latin typeface="PT Sans" pitchFamily="34" charset="0"/>
                <a:ea typeface="PT Sans" pitchFamily="34" charset="-122"/>
                <a:cs typeface="PT Sans" pitchFamily="34" charset="-120"/>
              </a:rPr>
              <a:t>Label</a:t>
            </a:r>
            <a:r>
              <a:rPr lang="en-US" sz="1600" dirty="0">
                <a:solidFill>
                  <a:srgbClr val="00002E"/>
                </a:solidFill>
                <a:latin typeface="PT Sans" pitchFamily="34" charset="0"/>
                <a:ea typeface="PT Sans" pitchFamily="34" charset="-122"/>
                <a:cs typeface="PT Sans" pitchFamily="34" charset="-120"/>
              </a:rPr>
              <a:t>.</a:t>
            </a:r>
            <a:endParaRPr lang="en-US" sz="1600" dirty="0"/>
          </a:p>
        </p:txBody>
      </p:sp>
      <p:sp>
        <p:nvSpPr>
          <p:cNvPr id="8" name="Text 6"/>
          <p:cNvSpPr/>
          <p:nvPr/>
        </p:nvSpPr>
        <p:spPr>
          <a:xfrm>
            <a:off x="726281" y="5688687"/>
            <a:ext cx="6335792" cy="663893"/>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4"/>
            </a:pPr>
            <a:r>
              <a:rPr lang="en-US" sz="1600" dirty="0">
                <a:solidFill>
                  <a:srgbClr val="00002E"/>
                </a:solidFill>
                <a:latin typeface="PT Sans" pitchFamily="34" charset="0"/>
                <a:ea typeface="PT Sans" pitchFamily="34" charset="-122"/>
                <a:cs typeface="PT Sans" pitchFamily="34" charset="-120"/>
              </a:rPr>
              <a:t>Validated LLM-generated labels by reviewing their consistency with actual protest notes and ensured alignment with topic keywords.</a:t>
            </a:r>
            <a:endParaRPr lang="en-US" sz="1600" dirty="0"/>
          </a:p>
        </p:txBody>
      </p:sp>
      <p:sp>
        <p:nvSpPr>
          <p:cNvPr id="9" name="Text 7"/>
          <p:cNvSpPr/>
          <p:nvPr/>
        </p:nvSpPr>
        <p:spPr>
          <a:xfrm>
            <a:off x="726281" y="6539270"/>
            <a:ext cx="6335792" cy="331946"/>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10" name="Image 0" descr="preencoded.png"/>
          <p:cNvPicPr>
            <a:picLocks noChangeAspect="1"/>
          </p:cNvPicPr>
          <p:nvPr/>
        </p:nvPicPr>
        <p:blipFill>
          <a:blip r:embed="rId3"/>
          <a:stretch>
            <a:fillRect/>
          </a:stretch>
        </p:blipFill>
        <p:spPr>
          <a:xfrm>
            <a:off x="7575947" y="3300293"/>
            <a:ext cx="6335792" cy="4223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59738" y="774859"/>
            <a:ext cx="5577483" cy="638413"/>
          </a:xfrm>
          <a:prstGeom prst="rect">
            <a:avLst/>
          </a:prstGeom>
          <a:noFill/>
          <a:ln/>
        </p:spPr>
        <p:txBody>
          <a:bodyPr wrap="none" lIns="0" tIns="0" rIns="0" bIns="0" rtlCol="0" anchor="t"/>
          <a:lstStyle/>
          <a:p>
            <a:pPr marL="0" indent="0" algn="l">
              <a:lnSpc>
                <a:spcPts val="5000"/>
              </a:lnSpc>
              <a:buNone/>
            </a:pPr>
            <a:r>
              <a:rPr lang="en-US" sz="4000" dirty="0">
                <a:solidFill>
                  <a:srgbClr val="00002E"/>
                </a:solidFill>
                <a:latin typeface="Nunito Semi Bold" pitchFamily="34" charset="0"/>
                <a:ea typeface="Nunito Semi Bold" pitchFamily="34" charset="-122"/>
                <a:cs typeface="Nunito Semi Bold" pitchFamily="34" charset="-120"/>
              </a:rPr>
              <a:t>Data Modeling - LLaMA</a:t>
            </a:r>
            <a:endParaRPr lang="en-US" sz="4000" dirty="0"/>
          </a:p>
        </p:txBody>
      </p:sp>
      <p:sp>
        <p:nvSpPr>
          <p:cNvPr id="3" name="Text 1"/>
          <p:cNvSpPr/>
          <p:nvPr/>
        </p:nvSpPr>
        <p:spPr>
          <a:xfrm>
            <a:off x="759738" y="1738789"/>
            <a:ext cx="3064431" cy="383024"/>
          </a:xfrm>
          <a:prstGeom prst="rect">
            <a:avLst/>
          </a:prstGeom>
          <a:noFill/>
          <a:ln/>
        </p:spPr>
        <p:txBody>
          <a:bodyPr wrap="none" lIns="0" tIns="0" rIns="0" bIns="0" rtlCol="0" anchor="t"/>
          <a:lstStyle/>
          <a:p>
            <a:pPr marL="0" indent="0" algn="l">
              <a:lnSpc>
                <a:spcPts val="3000"/>
              </a:lnSpc>
              <a:buNone/>
            </a:pPr>
            <a:r>
              <a:rPr lang="en-US" sz="2400" dirty="0">
                <a:solidFill>
                  <a:srgbClr val="00002E"/>
                </a:solidFill>
                <a:latin typeface="Nunito Semi Bold" pitchFamily="34" charset="0"/>
                <a:ea typeface="Nunito Semi Bold" pitchFamily="34" charset="-122"/>
                <a:cs typeface="Nunito Semi Bold" pitchFamily="34" charset="-120"/>
              </a:rPr>
              <a:t>WHY LLaMA?</a:t>
            </a:r>
            <a:endParaRPr lang="en-US" sz="2400" dirty="0"/>
          </a:p>
        </p:txBody>
      </p:sp>
      <p:sp>
        <p:nvSpPr>
          <p:cNvPr id="4" name="Text 2"/>
          <p:cNvSpPr/>
          <p:nvPr/>
        </p:nvSpPr>
        <p:spPr>
          <a:xfrm>
            <a:off x="759738" y="2447330"/>
            <a:ext cx="13110924" cy="694373"/>
          </a:xfrm>
          <a:prstGeom prst="rect">
            <a:avLst/>
          </a:prstGeom>
          <a:noFill/>
          <a:ln/>
        </p:spPr>
        <p:txBody>
          <a:bodyPr wrap="square" lIns="0" tIns="0" rIns="0" bIns="0" rtlCol="0" anchor="t"/>
          <a:lstStyle/>
          <a:p>
            <a:pPr marL="0" indent="0" algn="l">
              <a:lnSpc>
                <a:spcPts val="2700"/>
              </a:lnSpc>
              <a:buNone/>
            </a:pPr>
            <a:r>
              <a:rPr lang="en-US" sz="1700" dirty="0">
                <a:solidFill>
                  <a:srgbClr val="00002E"/>
                </a:solidFill>
                <a:latin typeface="PT Sans" pitchFamily="34" charset="0"/>
                <a:ea typeface="PT Sans" pitchFamily="34" charset="-122"/>
                <a:cs typeface="PT Sans" pitchFamily="34" charset="-120"/>
              </a:rPr>
              <a:t>LLaMA-2 enables </a:t>
            </a:r>
            <a:r>
              <a:rPr lang="en-US" sz="1700" b="1" dirty="0">
                <a:solidFill>
                  <a:srgbClr val="00002E"/>
                </a:solidFill>
                <a:latin typeface="PT Sans" pitchFamily="34" charset="0"/>
                <a:ea typeface="PT Sans" pitchFamily="34" charset="-122"/>
                <a:cs typeface="PT Sans" pitchFamily="34" charset="-120"/>
              </a:rPr>
              <a:t>context-aware, human-like topic labels</a:t>
            </a:r>
            <a:r>
              <a:rPr lang="en-US" sz="1700" dirty="0">
                <a:solidFill>
                  <a:srgbClr val="00002E"/>
                </a:solidFill>
                <a:latin typeface="PT Sans" pitchFamily="34" charset="0"/>
                <a:ea typeface="PT Sans" pitchFamily="34" charset="-122"/>
                <a:cs typeface="PT Sans" pitchFamily="34" charset="-120"/>
              </a:rPr>
              <a:t> by interpreting the </a:t>
            </a:r>
            <a:r>
              <a:rPr lang="en-US" sz="1700" b="1" dirty="0">
                <a:solidFill>
                  <a:srgbClr val="00002E"/>
                </a:solidFill>
                <a:latin typeface="PT Sans" pitchFamily="34" charset="0"/>
                <a:ea typeface="PT Sans" pitchFamily="34" charset="-122"/>
                <a:cs typeface="PT Sans" pitchFamily="34" charset="-120"/>
              </a:rPr>
              <a:t>semantic relationships between representative documents and keywords</a:t>
            </a:r>
            <a:r>
              <a:rPr lang="en-US" sz="1700" dirty="0">
                <a:solidFill>
                  <a:srgbClr val="00002E"/>
                </a:solidFill>
                <a:latin typeface="PT Sans" pitchFamily="34" charset="0"/>
                <a:ea typeface="PT Sans" pitchFamily="34" charset="-122"/>
                <a:cs typeface="PT Sans" pitchFamily="34" charset="-120"/>
              </a:rPr>
              <a:t> within each topic.</a:t>
            </a:r>
            <a:endParaRPr lang="en-US" sz="1700" dirty="0"/>
          </a:p>
        </p:txBody>
      </p:sp>
      <p:sp>
        <p:nvSpPr>
          <p:cNvPr id="5" name="Text 3"/>
          <p:cNvSpPr/>
          <p:nvPr/>
        </p:nvSpPr>
        <p:spPr>
          <a:xfrm>
            <a:off x="759738" y="3385899"/>
            <a:ext cx="13110924" cy="347186"/>
          </a:xfrm>
          <a:prstGeom prst="rect">
            <a:avLst/>
          </a:prstGeom>
          <a:noFill/>
          <a:ln/>
        </p:spPr>
        <p:txBody>
          <a:bodyPr wrap="none" lIns="0" tIns="0" rIns="0" bIns="0" rtlCol="0" anchor="t"/>
          <a:lstStyle/>
          <a:p>
            <a:pPr marL="0" indent="0" algn="l">
              <a:lnSpc>
                <a:spcPts val="2700"/>
              </a:lnSpc>
              <a:buNone/>
            </a:pPr>
            <a:r>
              <a:rPr lang="en-US" sz="1700" dirty="0">
                <a:solidFill>
                  <a:srgbClr val="00002E"/>
                </a:solidFill>
                <a:latin typeface="PT Sans" pitchFamily="34" charset="0"/>
                <a:ea typeface="PT Sans" pitchFamily="34" charset="-122"/>
                <a:cs typeface="PT Sans" pitchFamily="34" charset="-120"/>
              </a:rPr>
              <a:t>It outperforms traditional keyword-only labeling by providing </a:t>
            </a:r>
            <a:r>
              <a:rPr lang="en-US" sz="1700" b="1" dirty="0">
                <a:solidFill>
                  <a:srgbClr val="00002E"/>
                </a:solidFill>
                <a:latin typeface="PT Sans" pitchFamily="34" charset="0"/>
                <a:ea typeface="PT Sans" pitchFamily="34" charset="-122"/>
                <a:cs typeface="PT Sans" pitchFamily="34" charset="-120"/>
              </a:rPr>
              <a:t>concise, meaningful summaries</a:t>
            </a:r>
            <a:r>
              <a:rPr lang="en-US" sz="1700" dirty="0">
                <a:solidFill>
                  <a:srgbClr val="00002E"/>
                </a:solidFill>
                <a:latin typeface="PT Sans" pitchFamily="34" charset="0"/>
                <a:ea typeface="PT Sans" pitchFamily="34" charset="-122"/>
                <a:cs typeface="PT Sans" pitchFamily="34" charset="-120"/>
              </a:rPr>
              <a:t> that reflect the </a:t>
            </a:r>
            <a:r>
              <a:rPr lang="en-US" sz="1700" b="1" dirty="0">
                <a:solidFill>
                  <a:srgbClr val="00002E"/>
                </a:solidFill>
                <a:latin typeface="PT Sans" pitchFamily="34" charset="0"/>
                <a:ea typeface="PT Sans" pitchFamily="34" charset="-122"/>
                <a:cs typeface="PT Sans" pitchFamily="34" charset="-120"/>
              </a:rPr>
              <a:t>underlying protest motivations</a:t>
            </a:r>
            <a:r>
              <a:rPr lang="en-US" sz="1700" dirty="0">
                <a:solidFill>
                  <a:srgbClr val="00002E"/>
                </a:solidFill>
                <a:latin typeface="PT Sans" pitchFamily="34" charset="0"/>
                <a:ea typeface="PT Sans" pitchFamily="34" charset="-122"/>
                <a:cs typeface="PT Sans" pitchFamily="34" charset="-120"/>
              </a:rPr>
              <a:t>.</a:t>
            </a:r>
            <a:endParaRPr lang="en-US" sz="1700" dirty="0"/>
          </a:p>
        </p:txBody>
      </p:sp>
      <p:sp>
        <p:nvSpPr>
          <p:cNvPr id="6" name="Text 4"/>
          <p:cNvSpPr/>
          <p:nvPr/>
        </p:nvSpPr>
        <p:spPr>
          <a:xfrm>
            <a:off x="759738" y="3977283"/>
            <a:ext cx="13110924" cy="347186"/>
          </a:xfrm>
          <a:prstGeom prst="rect">
            <a:avLst/>
          </a:prstGeom>
          <a:noFill/>
          <a:ln/>
        </p:spPr>
        <p:txBody>
          <a:bodyPr wrap="none" lIns="0" tIns="0" rIns="0" bIns="0" rtlCol="0" anchor="t"/>
          <a:lstStyle/>
          <a:p>
            <a:pPr marL="0" indent="0" algn="l">
              <a:lnSpc>
                <a:spcPts val="2700"/>
              </a:lnSpc>
              <a:buNone/>
            </a:pPr>
            <a:r>
              <a:rPr lang="en-US" sz="1700" b="1" dirty="0">
                <a:solidFill>
                  <a:srgbClr val="00002E"/>
                </a:solidFill>
                <a:latin typeface="PT Sans" pitchFamily="34" charset="0"/>
                <a:ea typeface="PT Sans" pitchFamily="34" charset="-122"/>
                <a:cs typeface="PT Sans" pitchFamily="34" charset="-120"/>
              </a:rPr>
              <a:t>METHODOLOGY:</a:t>
            </a:r>
            <a:endParaRPr lang="en-US" sz="1700" dirty="0"/>
          </a:p>
        </p:txBody>
      </p:sp>
      <p:sp>
        <p:nvSpPr>
          <p:cNvPr id="7" name="Text 5"/>
          <p:cNvSpPr/>
          <p:nvPr/>
        </p:nvSpPr>
        <p:spPr>
          <a:xfrm>
            <a:off x="759738" y="4568666"/>
            <a:ext cx="13110924" cy="347186"/>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00002E"/>
                </a:solidFill>
                <a:latin typeface="PT Sans" pitchFamily="34" charset="0"/>
                <a:ea typeface="PT Sans" pitchFamily="34" charset="-122"/>
                <a:cs typeface="PT Sans" pitchFamily="34" charset="-120"/>
              </a:rPr>
              <a:t>Extracted top keywords and representative protest notes for each topic generated via BERTopic.</a:t>
            </a:r>
            <a:endParaRPr lang="en-US" sz="1700" dirty="0"/>
          </a:p>
        </p:txBody>
      </p:sp>
      <p:sp>
        <p:nvSpPr>
          <p:cNvPr id="8" name="Text 6"/>
          <p:cNvSpPr/>
          <p:nvPr/>
        </p:nvSpPr>
        <p:spPr>
          <a:xfrm>
            <a:off x="759738" y="4991814"/>
            <a:ext cx="13110924" cy="347186"/>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00002E"/>
                </a:solidFill>
                <a:latin typeface="PT Sans" pitchFamily="34" charset="0"/>
                <a:ea typeface="PT Sans" pitchFamily="34" charset="-122"/>
                <a:cs typeface="PT Sans" pitchFamily="34" charset="-120"/>
              </a:rPr>
              <a:t>Constructed a </a:t>
            </a:r>
            <a:r>
              <a:rPr lang="en-US" sz="1700" b="1" dirty="0">
                <a:solidFill>
                  <a:srgbClr val="00002E"/>
                </a:solidFill>
                <a:latin typeface="PT Sans" pitchFamily="34" charset="0"/>
                <a:ea typeface="PT Sans" pitchFamily="34" charset="-122"/>
                <a:cs typeface="PT Sans" pitchFamily="34" charset="-120"/>
              </a:rPr>
              <a:t>few-shot prompt template</a:t>
            </a:r>
            <a:r>
              <a:rPr lang="en-US" sz="1700" dirty="0">
                <a:solidFill>
                  <a:srgbClr val="00002E"/>
                </a:solidFill>
                <a:latin typeface="PT Sans" pitchFamily="34" charset="0"/>
                <a:ea typeface="PT Sans" pitchFamily="34" charset="-122"/>
                <a:cs typeface="PT Sans" pitchFamily="34" charset="-120"/>
              </a:rPr>
              <a:t> using real-world protest examples to guide LLaMA.</a:t>
            </a:r>
            <a:endParaRPr lang="en-US" sz="1700" dirty="0"/>
          </a:p>
        </p:txBody>
      </p:sp>
      <p:sp>
        <p:nvSpPr>
          <p:cNvPr id="9" name="Text 7"/>
          <p:cNvSpPr/>
          <p:nvPr/>
        </p:nvSpPr>
        <p:spPr>
          <a:xfrm>
            <a:off x="759738" y="5414963"/>
            <a:ext cx="13110924" cy="347186"/>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00002E"/>
                </a:solidFill>
                <a:latin typeface="PT Sans" pitchFamily="34" charset="0"/>
                <a:ea typeface="PT Sans" pitchFamily="34" charset="-122"/>
                <a:cs typeface="PT Sans" pitchFamily="34" charset="-120"/>
              </a:rPr>
              <a:t>Loaded </a:t>
            </a:r>
            <a:r>
              <a:rPr lang="en-US" sz="1700" dirty="0">
                <a:solidFill>
                  <a:srgbClr val="00002E"/>
                </a:solidFill>
                <a:highlight>
                  <a:srgbClr val="CFD6FC"/>
                </a:highlight>
                <a:latin typeface="Consolas" pitchFamily="34" charset="0"/>
                <a:ea typeface="Consolas" pitchFamily="34" charset="-122"/>
                <a:cs typeface="Consolas" pitchFamily="34" charset="-120"/>
              </a:rPr>
              <a:t>LLaMA-2 7B Chat</a:t>
            </a:r>
            <a:r>
              <a:rPr lang="en-US" sz="1700" dirty="0">
                <a:solidFill>
                  <a:srgbClr val="00002E"/>
                </a:solidFill>
                <a:latin typeface="PT Sans" pitchFamily="34" charset="0"/>
                <a:ea typeface="PT Sans" pitchFamily="34" charset="-122"/>
                <a:cs typeface="PT Sans" pitchFamily="34" charset="-120"/>
              </a:rPr>
              <a:t> model through Hugging Face Transformers with a generation pipeline.</a:t>
            </a:r>
            <a:endParaRPr lang="en-US" sz="1700" dirty="0"/>
          </a:p>
        </p:txBody>
      </p:sp>
      <p:sp>
        <p:nvSpPr>
          <p:cNvPr id="10" name="Text 8"/>
          <p:cNvSpPr/>
          <p:nvPr/>
        </p:nvSpPr>
        <p:spPr>
          <a:xfrm>
            <a:off x="759738" y="5838111"/>
            <a:ext cx="13110924" cy="347186"/>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00002E"/>
                </a:solidFill>
                <a:latin typeface="PT Sans" pitchFamily="34" charset="0"/>
                <a:ea typeface="PT Sans" pitchFamily="34" charset="-122"/>
                <a:cs typeface="PT Sans" pitchFamily="34" charset="-120"/>
              </a:rPr>
              <a:t>Passed topic content and keywords into the prompt to generate:</a:t>
            </a:r>
            <a:endParaRPr lang="en-US" sz="1700" dirty="0"/>
          </a:p>
        </p:txBody>
      </p:sp>
      <p:sp>
        <p:nvSpPr>
          <p:cNvPr id="11" name="Text 9"/>
          <p:cNvSpPr/>
          <p:nvPr/>
        </p:nvSpPr>
        <p:spPr>
          <a:xfrm>
            <a:off x="759738" y="6261259"/>
            <a:ext cx="13110924" cy="347186"/>
          </a:xfrm>
          <a:prstGeom prst="rect">
            <a:avLst/>
          </a:prstGeom>
          <a:noFill/>
          <a:ln/>
        </p:spPr>
        <p:txBody>
          <a:bodyPr wrap="none" lIns="0" tIns="0" rIns="0" bIns="0" rtlCol="0" anchor="t"/>
          <a:lstStyle/>
          <a:p>
            <a:pPr marL="685800" lvl="1" indent="-342900" algn="l">
              <a:lnSpc>
                <a:spcPts val="2700"/>
              </a:lnSpc>
              <a:buSzPct val="100000"/>
              <a:buChar char="•"/>
            </a:pPr>
            <a:r>
              <a:rPr lang="en-US" sz="1700" b="1" dirty="0">
                <a:solidFill>
                  <a:srgbClr val="00002E"/>
                </a:solidFill>
                <a:latin typeface="PT Sans" pitchFamily="34" charset="0"/>
                <a:ea typeface="PT Sans" pitchFamily="34" charset="-122"/>
                <a:cs typeface="PT Sans" pitchFamily="34" charset="-120"/>
              </a:rPr>
              <a:t>Reason:</a:t>
            </a:r>
            <a:r>
              <a:rPr lang="en-US" sz="1700" dirty="0">
                <a:solidFill>
                  <a:srgbClr val="00002E"/>
                </a:solidFill>
                <a:latin typeface="PT Sans" pitchFamily="34" charset="0"/>
                <a:ea typeface="PT Sans" pitchFamily="34" charset="-122"/>
                <a:cs typeface="PT Sans" pitchFamily="34" charset="-120"/>
              </a:rPr>
              <a:t> Root cause of protest.</a:t>
            </a:r>
            <a:endParaRPr lang="en-US" sz="1700" dirty="0"/>
          </a:p>
        </p:txBody>
      </p:sp>
      <p:sp>
        <p:nvSpPr>
          <p:cNvPr id="12" name="Text 10"/>
          <p:cNvSpPr/>
          <p:nvPr/>
        </p:nvSpPr>
        <p:spPr>
          <a:xfrm>
            <a:off x="759738" y="6684407"/>
            <a:ext cx="13110924" cy="347186"/>
          </a:xfrm>
          <a:prstGeom prst="rect">
            <a:avLst/>
          </a:prstGeom>
          <a:noFill/>
          <a:ln/>
        </p:spPr>
        <p:txBody>
          <a:bodyPr wrap="none" lIns="0" tIns="0" rIns="0" bIns="0" rtlCol="0" anchor="t"/>
          <a:lstStyle/>
          <a:p>
            <a:pPr marL="685800" lvl="1" indent="-342900" algn="l">
              <a:lnSpc>
                <a:spcPts val="2700"/>
              </a:lnSpc>
              <a:buSzPct val="100000"/>
              <a:buChar char="•"/>
            </a:pPr>
            <a:r>
              <a:rPr lang="en-US" sz="1700" b="1" dirty="0">
                <a:solidFill>
                  <a:srgbClr val="00002E"/>
                </a:solidFill>
                <a:latin typeface="PT Sans" pitchFamily="34" charset="0"/>
                <a:ea typeface="PT Sans" pitchFamily="34" charset="-122"/>
                <a:cs typeface="PT Sans" pitchFamily="34" charset="-120"/>
              </a:rPr>
              <a:t>Explanation:</a:t>
            </a:r>
            <a:r>
              <a:rPr lang="en-US" sz="1700" dirty="0">
                <a:solidFill>
                  <a:srgbClr val="00002E"/>
                </a:solidFill>
                <a:latin typeface="PT Sans" pitchFamily="34" charset="0"/>
                <a:ea typeface="PT Sans" pitchFamily="34" charset="-122"/>
                <a:cs typeface="PT Sans" pitchFamily="34" charset="-120"/>
              </a:rPr>
              <a:t> Contextual narrative describing protest motivations.</a:t>
            </a:r>
            <a:endParaRPr lang="en-US" sz="1700" dirty="0"/>
          </a:p>
        </p:txBody>
      </p:sp>
      <p:sp>
        <p:nvSpPr>
          <p:cNvPr id="13" name="Text 11"/>
          <p:cNvSpPr/>
          <p:nvPr/>
        </p:nvSpPr>
        <p:spPr>
          <a:xfrm>
            <a:off x="759738" y="7107555"/>
            <a:ext cx="13110924" cy="347186"/>
          </a:xfrm>
          <a:prstGeom prst="rect">
            <a:avLst/>
          </a:prstGeom>
          <a:noFill/>
          <a:ln/>
        </p:spPr>
        <p:txBody>
          <a:bodyPr wrap="none" lIns="0" tIns="0" rIns="0" bIns="0" rtlCol="0" anchor="t"/>
          <a:lstStyle/>
          <a:p>
            <a:pPr marL="685800" lvl="1" indent="-342900" algn="l">
              <a:lnSpc>
                <a:spcPts val="2700"/>
              </a:lnSpc>
              <a:buSzPct val="100000"/>
              <a:buChar char="•"/>
            </a:pPr>
            <a:r>
              <a:rPr lang="en-US" sz="1700" b="1" dirty="0">
                <a:solidFill>
                  <a:srgbClr val="00002E"/>
                </a:solidFill>
                <a:latin typeface="PT Sans" pitchFamily="34" charset="0"/>
                <a:ea typeface="PT Sans" pitchFamily="34" charset="-122"/>
                <a:cs typeface="PT Sans" pitchFamily="34" charset="-120"/>
              </a:rPr>
              <a:t>Label:</a:t>
            </a:r>
            <a:r>
              <a:rPr lang="en-US" sz="1700" dirty="0">
                <a:solidFill>
                  <a:srgbClr val="00002E"/>
                </a:solidFill>
                <a:latin typeface="PT Sans" pitchFamily="34" charset="0"/>
                <a:ea typeface="PT Sans" pitchFamily="34" charset="-122"/>
                <a:cs typeface="PT Sans" pitchFamily="34" charset="-120"/>
              </a:rPr>
              <a:t> A short descriptive title for the topic.</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720685"/>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Results - LDA</a:t>
            </a:r>
            <a:endParaRPr lang="en-US" sz="4400" dirty="0"/>
          </a:p>
        </p:txBody>
      </p:sp>
      <p:sp>
        <p:nvSpPr>
          <p:cNvPr id="3" name="Text 1"/>
          <p:cNvSpPr/>
          <p:nvPr/>
        </p:nvSpPr>
        <p:spPr>
          <a:xfrm>
            <a:off x="837724" y="1999059"/>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Topic 0: Labor Protests and Wage Disputes</a:t>
            </a:r>
            <a:endParaRPr lang="en-US" sz="1850" dirty="0"/>
          </a:p>
        </p:txBody>
      </p:sp>
      <p:sp>
        <p:nvSpPr>
          <p:cNvPr id="4" name="Text 2"/>
          <p:cNvSpPr/>
          <p:nvPr/>
        </p:nvSpPr>
        <p:spPr>
          <a:xfrm>
            <a:off x="837724" y="2597468"/>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Topic 1: Worker Mobilization in Tehran Districts</a:t>
            </a:r>
            <a:endParaRPr lang="en-US" sz="1850" dirty="0"/>
          </a:p>
        </p:txBody>
      </p:sp>
      <p:sp>
        <p:nvSpPr>
          <p:cNvPr id="5" name="Text 3"/>
          <p:cNvSpPr/>
          <p:nvPr/>
        </p:nvSpPr>
        <p:spPr>
          <a:xfrm>
            <a:off x="837724" y="3195876"/>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Topic 2: Civilian Rallies on International or Humanitarian Issues</a:t>
            </a:r>
            <a:endParaRPr lang="en-US" sz="1850" dirty="0"/>
          </a:p>
        </p:txBody>
      </p:sp>
      <p:sp>
        <p:nvSpPr>
          <p:cNvPr id="6" name="Text 4"/>
          <p:cNvSpPr/>
          <p:nvPr/>
        </p:nvSpPr>
        <p:spPr>
          <a:xfrm>
            <a:off x="837724" y="4177308"/>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Topic 3: Pensioners and Social Security Protests</a:t>
            </a:r>
            <a:endParaRPr lang="en-US" sz="1850" dirty="0"/>
          </a:p>
        </p:txBody>
      </p:sp>
      <p:sp>
        <p:nvSpPr>
          <p:cNvPr id="7" name="Text 5"/>
          <p:cNvSpPr/>
          <p:nvPr/>
        </p:nvSpPr>
        <p:spPr>
          <a:xfrm>
            <a:off x="837724" y="4775716"/>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Topic 4: Education Sector Labor and Salary Movements</a:t>
            </a:r>
            <a:endParaRPr lang="en-US" sz="1850" dirty="0"/>
          </a:p>
        </p:txBody>
      </p:sp>
      <p:sp>
        <p:nvSpPr>
          <p:cNvPr id="8" name="Text 6"/>
          <p:cNvSpPr/>
          <p:nvPr/>
        </p:nvSpPr>
        <p:spPr>
          <a:xfrm>
            <a:off x="837724" y="5374124"/>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9" name="Text 7"/>
          <p:cNvSpPr/>
          <p:nvPr/>
        </p:nvSpPr>
        <p:spPr>
          <a:xfrm>
            <a:off x="7614761" y="1999059"/>
            <a:ext cx="6185535" cy="1915120"/>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On 30 January 2022, following a call by the Coordinating Council of Teachers Syndicates in Iran, teachers did a sit-in protest refusing to work at their schools in Qom city (Qom) demanding full implementation of a salary ranking plan and pension payment equalization.</a:t>
            </a:r>
            <a:endParaRPr lang="en-US" sz="1850" dirty="0"/>
          </a:p>
        </p:txBody>
      </p:sp>
      <p:pic>
        <p:nvPicPr>
          <p:cNvPr id="10" name="Image 0" descr="preencoded.png"/>
          <p:cNvPicPr>
            <a:picLocks noChangeAspect="1"/>
          </p:cNvPicPr>
          <p:nvPr/>
        </p:nvPicPr>
        <p:blipFill>
          <a:blip r:embed="rId3"/>
          <a:stretch>
            <a:fillRect/>
          </a:stretch>
        </p:blipFill>
        <p:spPr>
          <a:xfrm>
            <a:off x="7614761" y="4183380"/>
            <a:ext cx="6183154" cy="30562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759738"/>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Results-Top2Vec</a:t>
            </a:r>
            <a:endParaRPr lang="en-US" sz="4400" dirty="0"/>
          </a:p>
        </p:txBody>
      </p:sp>
      <p:pic>
        <p:nvPicPr>
          <p:cNvPr id="3" name="Image 0" descr="preencoded.png"/>
          <p:cNvPicPr>
            <a:picLocks noChangeAspect="1"/>
          </p:cNvPicPr>
          <p:nvPr/>
        </p:nvPicPr>
        <p:blipFill>
          <a:blip r:embed="rId3"/>
          <a:stretch>
            <a:fillRect/>
          </a:stretch>
        </p:blipFill>
        <p:spPr>
          <a:xfrm>
            <a:off x="837724" y="2091928"/>
            <a:ext cx="1899047" cy="772835"/>
          </a:xfrm>
          <a:prstGeom prst="rect">
            <a:avLst/>
          </a:prstGeom>
        </p:spPr>
      </p:pic>
      <p:sp>
        <p:nvSpPr>
          <p:cNvPr id="4" name="Text 1"/>
          <p:cNvSpPr/>
          <p:nvPr/>
        </p:nvSpPr>
        <p:spPr>
          <a:xfrm>
            <a:off x="837724" y="3133963"/>
            <a:ext cx="1899047"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5" name="Image 1" descr="preencoded.png"/>
          <p:cNvPicPr>
            <a:picLocks noChangeAspect="1"/>
          </p:cNvPicPr>
          <p:nvPr/>
        </p:nvPicPr>
        <p:blipFill>
          <a:blip r:embed="rId4"/>
          <a:stretch>
            <a:fillRect/>
          </a:stretch>
        </p:blipFill>
        <p:spPr>
          <a:xfrm>
            <a:off x="3328273" y="2091928"/>
            <a:ext cx="1702237" cy="1017389"/>
          </a:xfrm>
          <a:prstGeom prst="rect">
            <a:avLst/>
          </a:prstGeom>
        </p:spPr>
      </p:pic>
      <p:pic>
        <p:nvPicPr>
          <p:cNvPr id="6" name="Image 2" descr="preencoded.png"/>
          <p:cNvPicPr>
            <a:picLocks noChangeAspect="1"/>
          </p:cNvPicPr>
          <p:nvPr/>
        </p:nvPicPr>
        <p:blipFill>
          <a:blip r:embed="rId5"/>
          <a:stretch>
            <a:fillRect/>
          </a:stretch>
        </p:blipFill>
        <p:spPr>
          <a:xfrm>
            <a:off x="5710595" y="2091928"/>
            <a:ext cx="1927503" cy="2767846"/>
          </a:xfrm>
          <a:prstGeom prst="rect">
            <a:avLst/>
          </a:prstGeom>
        </p:spPr>
      </p:pic>
      <p:sp>
        <p:nvSpPr>
          <p:cNvPr id="7" name="Shape 2"/>
          <p:cNvSpPr/>
          <p:nvPr/>
        </p:nvSpPr>
        <p:spPr>
          <a:xfrm>
            <a:off x="837724" y="5398175"/>
            <a:ext cx="12954952" cy="2071568"/>
          </a:xfrm>
          <a:prstGeom prst="roundRect">
            <a:avLst>
              <a:gd name="adj" fmla="val 17333"/>
            </a:avLst>
          </a:prstGeom>
          <a:noFill/>
          <a:ln w="7620">
            <a:solidFill>
              <a:srgbClr val="000000">
                <a:alpha val="8000"/>
              </a:srgbClr>
            </a:solidFill>
            <a:prstDash val="solid"/>
          </a:ln>
        </p:spPr>
        <p:txBody>
          <a:bodyPr/>
          <a:lstStyle/>
          <a:p>
            <a:endParaRPr lang="en-US"/>
          </a:p>
        </p:txBody>
      </p:sp>
      <p:sp>
        <p:nvSpPr>
          <p:cNvPr id="8" name="Shape 3"/>
          <p:cNvSpPr/>
          <p:nvPr/>
        </p:nvSpPr>
        <p:spPr>
          <a:xfrm>
            <a:off x="845344" y="5405795"/>
            <a:ext cx="12938403" cy="685443"/>
          </a:xfrm>
          <a:prstGeom prst="rect">
            <a:avLst/>
          </a:prstGeom>
          <a:solidFill>
            <a:srgbClr val="FFFFFF">
              <a:alpha val="4000"/>
            </a:srgbClr>
          </a:solidFill>
          <a:ln/>
        </p:spPr>
        <p:txBody>
          <a:bodyPr/>
          <a:lstStyle/>
          <a:p>
            <a:endParaRPr lang="en-US"/>
          </a:p>
        </p:txBody>
      </p:sp>
      <p:sp>
        <p:nvSpPr>
          <p:cNvPr id="9" name="Text 4"/>
          <p:cNvSpPr/>
          <p:nvPr/>
        </p:nvSpPr>
        <p:spPr>
          <a:xfrm>
            <a:off x="1086088" y="5557004"/>
            <a:ext cx="3829883"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Model</a:t>
            </a:r>
            <a:endParaRPr lang="en-US" sz="1850" dirty="0"/>
          </a:p>
        </p:txBody>
      </p:sp>
      <p:sp>
        <p:nvSpPr>
          <p:cNvPr id="10" name="Text 5"/>
          <p:cNvSpPr/>
          <p:nvPr/>
        </p:nvSpPr>
        <p:spPr>
          <a:xfrm>
            <a:off x="5402223" y="5557004"/>
            <a:ext cx="3826073"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CV Coherence Score</a:t>
            </a:r>
            <a:endParaRPr lang="en-US" sz="1850" dirty="0"/>
          </a:p>
        </p:txBody>
      </p:sp>
      <p:sp>
        <p:nvSpPr>
          <p:cNvPr id="11" name="Text 6"/>
          <p:cNvSpPr/>
          <p:nvPr/>
        </p:nvSpPr>
        <p:spPr>
          <a:xfrm>
            <a:off x="9714548" y="5557004"/>
            <a:ext cx="3829883"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Topic Diversity Code</a:t>
            </a:r>
            <a:endParaRPr lang="en-US" sz="1850" dirty="0"/>
          </a:p>
        </p:txBody>
      </p:sp>
      <p:sp>
        <p:nvSpPr>
          <p:cNvPr id="12" name="Shape 7"/>
          <p:cNvSpPr/>
          <p:nvPr/>
        </p:nvSpPr>
        <p:spPr>
          <a:xfrm>
            <a:off x="845344" y="6091238"/>
            <a:ext cx="12938403" cy="685443"/>
          </a:xfrm>
          <a:prstGeom prst="rect">
            <a:avLst/>
          </a:prstGeom>
          <a:solidFill>
            <a:srgbClr val="000000">
              <a:alpha val="4000"/>
            </a:srgbClr>
          </a:solidFill>
          <a:ln/>
        </p:spPr>
        <p:txBody>
          <a:bodyPr/>
          <a:lstStyle/>
          <a:p>
            <a:endParaRPr lang="en-US"/>
          </a:p>
        </p:txBody>
      </p:sp>
      <p:sp>
        <p:nvSpPr>
          <p:cNvPr id="13" name="Text 8"/>
          <p:cNvSpPr/>
          <p:nvPr/>
        </p:nvSpPr>
        <p:spPr>
          <a:xfrm>
            <a:off x="1086088" y="6242447"/>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Doc2Vec</a:t>
            </a:r>
            <a:endParaRPr lang="en-US" sz="1850" dirty="0"/>
          </a:p>
        </p:txBody>
      </p:sp>
      <p:sp>
        <p:nvSpPr>
          <p:cNvPr id="14" name="Text 9"/>
          <p:cNvSpPr/>
          <p:nvPr/>
        </p:nvSpPr>
        <p:spPr>
          <a:xfrm>
            <a:off x="5402223" y="6242447"/>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0.5457</a:t>
            </a:r>
            <a:endParaRPr lang="en-US" sz="1850" dirty="0"/>
          </a:p>
        </p:txBody>
      </p:sp>
      <p:sp>
        <p:nvSpPr>
          <p:cNvPr id="15" name="Text 10"/>
          <p:cNvSpPr/>
          <p:nvPr/>
        </p:nvSpPr>
        <p:spPr>
          <a:xfrm>
            <a:off x="9714548" y="6242447"/>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0.3940</a:t>
            </a:r>
            <a:endParaRPr lang="en-US" sz="1850" dirty="0"/>
          </a:p>
        </p:txBody>
      </p:sp>
      <p:sp>
        <p:nvSpPr>
          <p:cNvPr id="16" name="Shape 11"/>
          <p:cNvSpPr/>
          <p:nvPr/>
        </p:nvSpPr>
        <p:spPr>
          <a:xfrm>
            <a:off x="845344" y="6776680"/>
            <a:ext cx="12938403" cy="685443"/>
          </a:xfrm>
          <a:prstGeom prst="rect">
            <a:avLst/>
          </a:prstGeom>
          <a:solidFill>
            <a:srgbClr val="FFFFFF">
              <a:alpha val="4000"/>
            </a:srgbClr>
          </a:solidFill>
          <a:ln/>
        </p:spPr>
        <p:txBody>
          <a:bodyPr/>
          <a:lstStyle/>
          <a:p>
            <a:endParaRPr lang="en-US"/>
          </a:p>
        </p:txBody>
      </p:sp>
      <p:sp>
        <p:nvSpPr>
          <p:cNvPr id="17" name="Text 12"/>
          <p:cNvSpPr/>
          <p:nvPr/>
        </p:nvSpPr>
        <p:spPr>
          <a:xfrm>
            <a:off x="1086088" y="6927890"/>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Universal Sentence Encoder</a:t>
            </a:r>
            <a:endParaRPr lang="en-US" sz="1850" dirty="0"/>
          </a:p>
        </p:txBody>
      </p:sp>
      <p:sp>
        <p:nvSpPr>
          <p:cNvPr id="18" name="Text 13"/>
          <p:cNvSpPr/>
          <p:nvPr/>
        </p:nvSpPr>
        <p:spPr>
          <a:xfrm>
            <a:off x="5402223" y="6927890"/>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0.5030</a:t>
            </a:r>
            <a:endParaRPr lang="en-US" sz="1850" dirty="0"/>
          </a:p>
        </p:txBody>
      </p:sp>
      <p:sp>
        <p:nvSpPr>
          <p:cNvPr id="19" name="Text 14"/>
          <p:cNvSpPr/>
          <p:nvPr/>
        </p:nvSpPr>
        <p:spPr>
          <a:xfrm>
            <a:off x="9714548" y="6927890"/>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0.1582</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40412" y="345996"/>
            <a:ext cx="2960965" cy="370046"/>
          </a:xfrm>
          <a:prstGeom prst="rect">
            <a:avLst/>
          </a:prstGeom>
          <a:noFill/>
          <a:ln/>
        </p:spPr>
        <p:txBody>
          <a:bodyPr wrap="none" lIns="0" tIns="0" rIns="0" bIns="0" rtlCol="0" anchor="t"/>
          <a:lstStyle/>
          <a:p>
            <a:pPr marL="0" indent="0" algn="l">
              <a:lnSpc>
                <a:spcPts val="2900"/>
              </a:lnSpc>
              <a:buNone/>
            </a:pPr>
            <a:r>
              <a:rPr lang="en-US" sz="2300" b="1" dirty="0">
                <a:solidFill>
                  <a:srgbClr val="00002E"/>
                </a:solidFill>
                <a:latin typeface="Nunito Semi Bold" pitchFamily="34" charset="0"/>
                <a:ea typeface="Nunito Semi Bold" pitchFamily="34" charset="-122"/>
                <a:cs typeface="Nunito Semi Bold" pitchFamily="34" charset="-120"/>
              </a:rPr>
              <a:t>Results - Bertopic</a:t>
            </a:r>
            <a:endParaRPr lang="en-US" sz="2300" dirty="0"/>
          </a:p>
        </p:txBody>
      </p:sp>
      <p:pic>
        <p:nvPicPr>
          <p:cNvPr id="3" name="Image 0" descr="preencoded.png"/>
          <p:cNvPicPr>
            <a:picLocks noChangeAspect="1"/>
          </p:cNvPicPr>
          <p:nvPr/>
        </p:nvPicPr>
        <p:blipFill>
          <a:blip r:embed="rId3"/>
          <a:stretch>
            <a:fillRect/>
          </a:stretch>
        </p:blipFill>
        <p:spPr>
          <a:xfrm>
            <a:off x="440412" y="1046321"/>
            <a:ext cx="8829794" cy="5856803"/>
          </a:xfrm>
          <a:prstGeom prst="rect">
            <a:avLst/>
          </a:prstGeom>
        </p:spPr>
      </p:pic>
      <p:sp>
        <p:nvSpPr>
          <p:cNvPr id="4" name="Text 1"/>
          <p:cNvSpPr/>
          <p:nvPr/>
        </p:nvSpPr>
        <p:spPr>
          <a:xfrm>
            <a:off x="9584769" y="1017984"/>
            <a:ext cx="4612838" cy="201335"/>
          </a:xfrm>
          <a:prstGeom prst="rect">
            <a:avLst/>
          </a:prstGeom>
          <a:noFill/>
          <a:ln/>
        </p:spPr>
        <p:txBody>
          <a:bodyPr wrap="none" lIns="0" tIns="0" rIns="0" bIns="0" rtlCol="0" anchor="t"/>
          <a:lstStyle/>
          <a:p>
            <a:pPr marL="0" indent="0" algn="l">
              <a:lnSpc>
                <a:spcPts val="1550"/>
              </a:lnSpc>
              <a:buNone/>
            </a:pPr>
            <a:endParaRPr lang="en-US" sz="950" dirty="0"/>
          </a:p>
        </p:txBody>
      </p:sp>
      <p:sp>
        <p:nvSpPr>
          <p:cNvPr id="5" name="Shape 2"/>
          <p:cNvSpPr/>
          <p:nvPr/>
        </p:nvSpPr>
        <p:spPr>
          <a:xfrm>
            <a:off x="440412" y="7186255"/>
            <a:ext cx="13749576" cy="1681758"/>
          </a:xfrm>
          <a:prstGeom prst="roundRect">
            <a:avLst>
              <a:gd name="adj" fmla="val 11224"/>
            </a:avLst>
          </a:prstGeom>
          <a:noFill/>
          <a:ln w="7620">
            <a:solidFill>
              <a:srgbClr val="000000">
                <a:alpha val="8000"/>
              </a:srgbClr>
            </a:solidFill>
            <a:prstDash val="solid"/>
          </a:ln>
        </p:spPr>
        <p:txBody>
          <a:bodyPr/>
          <a:lstStyle/>
          <a:p>
            <a:endParaRPr lang="en-US"/>
          </a:p>
        </p:txBody>
      </p:sp>
      <p:sp>
        <p:nvSpPr>
          <p:cNvPr id="6" name="Shape 3"/>
          <p:cNvSpPr/>
          <p:nvPr/>
        </p:nvSpPr>
        <p:spPr>
          <a:xfrm>
            <a:off x="448032" y="7193875"/>
            <a:ext cx="13734336" cy="367546"/>
          </a:xfrm>
          <a:prstGeom prst="rect">
            <a:avLst/>
          </a:prstGeom>
          <a:solidFill>
            <a:srgbClr val="FFFFFF">
              <a:alpha val="4000"/>
            </a:srgbClr>
          </a:solidFill>
          <a:ln/>
        </p:spPr>
        <p:txBody>
          <a:bodyPr/>
          <a:lstStyle/>
          <a:p>
            <a:endParaRPr lang="en-US"/>
          </a:p>
        </p:txBody>
      </p:sp>
      <p:sp>
        <p:nvSpPr>
          <p:cNvPr id="7" name="Text 4"/>
          <p:cNvSpPr/>
          <p:nvPr/>
        </p:nvSpPr>
        <p:spPr>
          <a:xfrm>
            <a:off x="574119" y="7276981"/>
            <a:ext cx="3178254" cy="201335"/>
          </a:xfrm>
          <a:prstGeom prst="rect">
            <a:avLst/>
          </a:prstGeom>
          <a:noFill/>
          <a:ln/>
        </p:spPr>
        <p:txBody>
          <a:bodyPr wrap="none" lIns="0" tIns="0" rIns="0" bIns="0" rtlCol="0" anchor="t"/>
          <a:lstStyle/>
          <a:p>
            <a:pPr marL="0" indent="0" algn="l">
              <a:lnSpc>
                <a:spcPts val="1550"/>
              </a:lnSpc>
              <a:buNone/>
            </a:pPr>
            <a:r>
              <a:rPr lang="en-US" sz="950" dirty="0">
                <a:solidFill>
                  <a:srgbClr val="00002E"/>
                </a:solidFill>
                <a:latin typeface="PT Sans" pitchFamily="34" charset="0"/>
                <a:ea typeface="PT Sans" pitchFamily="34" charset="-122"/>
                <a:cs typeface="PT Sans" pitchFamily="34" charset="-120"/>
              </a:rPr>
              <a:t>Document Text</a:t>
            </a:r>
            <a:endParaRPr lang="en-US" sz="950" dirty="0"/>
          </a:p>
        </p:txBody>
      </p:sp>
      <p:sp>
        <p:nvSpPr>
          <p:cNvPr id="8" name="Text 5"/>
          <p:cNvSpPr/>
          <p:nvPr/>
        </p:nvSpPr>
        <p:spPr>
          <a:xfrm>
            <a:off x="4011454" y="7276981"/>
            <a:ext cx="3347442" cy="201335"/>
          </a:xfrm>
          <a:prstGeom prst="rect">
            <a:avLst/>
          </a:prstGeom>
          <a:noFill/>
          <a:ln/>
        </p:spPr>
        <p:txBody>
          <a:bodyPr wrap="none" lIns="0" tIns="0" rIns="0" bIns="0" rtlCol="0" anchor="t"/>
          <a:lstStyle/>
          <a:p>
            <a:pPr marL="0" indent="0" algn="l">
              <a:lnSpc>
                <a:spcPts val="1550"/>
              </a:lnSpc>
              <a:buNone/>
            </a:pPr>
            <a:r>
              <a:rPr lang="en-US" sz="950" dirty="0">
                <a:solidFill>
                  <a:srgbClr val="00002E"/>
                </a:solidFill>
                <a:latin typeface="PT Sans" pitchFamily="34" charset="0"/>
                <a:ea typeface="PT Sans" pitchFamily="34" charset="-122"/>
                <a:cs typeface="PT Sans" pitchFamily="34" charset="-120"/>
              </a:rPr>
              <a:t>Dominant Topic</a:t>
            </a:r>
            <a:endParaRPr lang="en-US" sz="950" dirty="0"/>
          </a:p>
        </p:txBody>
      </p:sp>
      <p:sp>
        <p:nvSpPr>
          <p:cNvPr id="9" name="Text 6"/>
          <p:cNvSpPr/>
          <p:nvPr/>
        </p:nvSpPr>
        <p:spPr>
          <a:xfrm>
            <a:off x="7617976" y="7276981"/>
            <a:ext cx="3087886" cy="201335"/>
          </a:xfrm>
          <a:prstGeom prst="rect">
            <a:avLst/>
          </a:prstGeom>
          <a:noFill/>
          <a:ln/>
        </p:spPr>
        <p:txBody>
          <a:bodyPr wrap="none" lIns="0" tIns="0" rIns="0" bIns="0" rtlCol="0" anchor="t"/>
          <a:lstStyle/>
          <a:p>
            <a:pPr marL="0" indent="0" algn="l">
              <a:lnSpc>
                <a:spcPts val="1550"/>
              </a:lnSpc>
              <a:buNone/>
            </a:pPr>
            <a:r>
              <a:rPr lang="en-US" sz="950" dirty="0">
                <a:solidFill>
                  <a:srgbClr val="00002E"/>
                </a:solidFill>
                <a:latin typeface="PT Sans" pitchFamily="34" charset="0"/>
                <a:ea typeface="PT Sans" pitchFamily="34" charset="-122"/>
                <a:cs typeface="PT Sans" pitchFamily="34" charset="-120"/>
              </a:rPr>
              <a:t>Probability </a:t>
            </a:r>
            <a:endParaRPr lang="en-US" sz="950" dirty="0"/>
          </a:p>
        </p:txBody>
      </p:sp>
      <p:sp>
        <p:nvSpPr>
          <p:cNvPr id="10" name="Text 7"/>
          <p:cNvSpPr/>
          <p:nvPr/>
        </p:nvSpPr>
        <p:spPr>
          <a:xfrm>
            <a:off x="10964942" y="7276981"/>
            <a:ext cx="3091696" cy="201335"/>
          </a:xfrm>
          <a:prstGeom prst="rect">
            <a:avLst/>
          </a:prstGeom>
          <a:noFill/>
          <a:ln/>
        </p:spPr>
        <p:txBody>
          <a:bodyPr wrap="none" lIns="0" tIns="0" rIns="0" bIns="0" rtlCol="0" anchor="t"/>
          <a:lstStyle/>
          <a:p>
            <a:pPr marL="0" indent="0" algn="l">
              <a:lnSpc>
                <a:spcPts val="1550"/>
              </a:lnSpc>
              <a:buNone/>
            </a:pPr>
            <a:r>
              <a:rPr lang="en-US" sz="950" dirty="0">
                <a:solidFill>
                  <a:srgbClr val="00002E"/>
                </a:solidFill>
                <a:latin typeface="PT Sans" pitchFamily="34" charset="0"/>
                <a:ea typeface="PT Sans" pitchFamily="34" charset="-122"/>
                <a:cs typeface="PT Sans" pitchFamily="34" charset="-120"/>
              </a:rPr>
              <a:t>Dominant Keywords</a:t>
            </a:r>
            <a:endParaRPr lang="en-US" sz="950" dirty="0"/>
          </a:p>
        </p:txBody>
      </p:sp>
      <p:sp>
        <p:nvSpPr>
          <p:cNvPr id="11" name="Shape 8"/>
          <p:cNvSpPr/>
          <p:nvPr/>
        </p:nvSpPr>
        <p:spPr>
          <a:xfrm>
            <a:off x="448032" y="7561421"/>
            <a:ext cx="13734336" cy="488394"/>
          </a:xfrm>
          <a:prstGeom prst="rect">
            <a:avLst/>
          </a:prstGeom>
          <a:solidFill>
            <a:srgbClr val="000000">
              <a:alpha val="4000"/>
            </a:srgbClr>
          </a:solidFill>
          <a:ln/>
        </p:spPr>
        <p:txBody>
          <a:bodyPr/>
          <a:lstStyle/>
          <a:p>
            <a:endParaRPr lang="en-US"/>
          </a:p>
        </p:txBody>
      </p:sp>
      <p:sp>
        <p:nvSpPr>
          <p:cNvPr id="12" name="Text 9"/>
          <p:cNvSpPr/>
          <p:nvPr/>
        </p:nvSpPr>
        <p:spPr>
          <a:xfrm>
            <a:off x="574119" y="7644527"/>
            <a:ext cx="3178254" cy="322183"/>
          </a:xfrm>
          <a:prstGeom prst="rect">
            <a:avLst/>
          </a:prstGeom>
          <a:noFill/>
          <a:ln/>
        </p:spPr>
        <p:txBody>
          <a:bodyPr wrap="square" lIns="0" tIns="0" rIns="0" bIns="0" rtlCol="0" anchor="t"/>
          <a:lstStyle/>
          <a:p>
            <a:pPr marL="0" indent="0" algn="l">
              <a:lnSpc>
                <a:spcPts val="1250"/>
              </a:lnSpc>
              <a:buNone/>
            </a:pPr>
            <a:r>
              <a:rPr lang="en-US" sz="750" dirty="0">
                <a:solidFill>
                  <a:srgbClr val="00002E"/>
                </a:solidFill>
                <a:latin typeface="PT Sans" pitchFamily="34" charset="0"/>
                <a:ea typeface="PT Sans" pitchFamily="34" charset="-122"/>
                <a:cs typeface="PT Sans" pitchFamily="34" charset="-120"/>
              </a:rPr>
              <a:t>Farmers protested at Khowrasgam in central Isfahan Province on the night of April 14 against the shortage of water in the province.</a:t>
            </a:r>
            <a:endParaRPr lang="en-US" sz="750" dirty="0"/>
          </a:p>
        </p:txBody>
      </p:sp>
      <p:sp>
        <p:nvSpPr>
          <p:cNvPr id="13" name="Text 10"/>
          <p:cNvSpPr/>
          <p:nvPr/>
        </p:nvSpPr>
        <p:spPr>
          <a:xfrm>
            <a:off x="4011454" y="7644527"/>
            <a:ext cx="3347442" cy="161092"/>
          </a:xfrm>
          <a:prstGeom prst="rect">
            <a:avLst/>
          </a:prstGeom>
          <a:noFill/>
          <a:ln/>
        </p:spPr>
        <p:txBody>
          <a:bodyPr wrap="none" lIns="0" tIns="0" rIns="0" bIns="0" rtlCol="0" anchor="t"/>
          <a:lstStyle/>
          <a:p>
            <a:pPr marL="0" indent="0" algn="l">
              <a:lnSpc>
                <a:spcPts val="1250"/>
              </a:lnSpc>
              <a:buNone/>
            </a:pPr>
            <a:r>
              <a:rPr lang="en-US" sz="750" dirty="0">
                <a:solidFill>
                  <a:srgbClr val="00002E"/>
                </a:solidFill>
                <a:latin typeface="PT Sans" pitchFamily="34" charset="0"/>
                <a:ea typeface="PT Sans" pitchFamily="34" charset="-122"/>
                <a:cs typeface="PT Sans" pitchFamily="34" charset="-120"/>
              </a:rPr>
              <a:t>water_farmers_shortages_isfahan</a:t>
            </a:r>
            <a:endParaRPr lang="en-US" sz="750" dirty="0"/>
          </a:p>
        </p:txBody>
      </p:sp>
      <p:sp>
        <p:nvSpPr>
          <p:cNvPr id="14" name="Text 11"/>
          <p:cNvSpPr/>
          <p:nvPr/>
        </p:nvSpPr>
        <p:spPr>
          <a:xfrm>
            <a:off x="7617976" y="7644527"/>
            <a:ext cx="3087886" cy="161092"/>
          </a:xfrm>
          <a:prstGeom prst="rect">
            <a:avLst/>
          </a:prstGeom>
          <a:noFill/>
          <a:ln/>
        </p:spPr>
        <p:txBody>
          <a:bodyPr wrap="none" lIns="0" tIns="0" rIns="0" bIns="0" rtlCol="0" anchor="t"/>
          <a:lstStyle/>
          <a:p>
            <a:pPr marL="0" indent="0" algn="l">
              <a:lnSpc>
                <a:spcPts val="1250"/>
              </a:lnSpc>
              <a:buNone/>
            </a:pPr>
            <a:r>
              <a:rPr lang="en-US" sz="750" dirty="0">
                <a:solidFill>
                  <a:srgbClr val="00002E"/>
                </a:solidFill>
                <a:latin typeface="PT Sans" pitchFamily="34" charset="0"/>
                <a:ea typeface="PT Sans" pitchFamily="34" charset="-122"/>
                <a:cs typeface="PT Sans" pitchFamily="34" charset="-120"/>
              </a:rPr>
              <a:t>1</a:t>
            </a:r>
            <a:endParaRPr lang="en-US" sz="750" dirty="0"/>
          </a:p>
        </p:txBody>
      </p:sp>
      <p:sp>
        <p:nvSpPr>
          <p:cNvPr id="15" name="Text 12"/>
          <p:cNvSpPr/>
          <p:nvPr/>
        </p:nvSpPr>
        <p:spPr>
          <a:xfrm>
            <a:off x="10964942" y="7644527"/>
            <a:ext cx="3091696" cy="161092"/>
          </a:xfrm>
          <a:prstGeom prst="rect">
            <a:avLst/>
          </a:prstGeom>
          <a:noFill/>
          <a:ln/>
        </p:spPr>
        <p:txBody>
          <a:bodyPr wrap="none" lIns="0" tIns="0" rIns="0" bIns="0" rtlCol="0" anchor="t"/>
          <a:lstStyle/>
          <a:p>
            <a:pPr marL="0" indent="0" algn="l">
              <a:lnSpc>
                <a:spcPts val="1250"/>
              </a:lnSpc>
              <a:buNone/>
            </a:pPr>
            <a:r>
              <a:rPr lang="en-US" sz="750" dirty="0">
                <a:solidFill>
                  <a:srgbClr val="00002E"/>
                </a:solidFill>
                <a:latin typeface="PT Sans" pitchFamily="34" charset="0"/>
                <a:ea typeface="PT Sans" pitchFamily="34" charset="-122"/>
                <a:cs typeface="PT Sans" pitchFamily="34" charset="-120"/>
              </a:rPr>
              <a:t>water, farmers, isfahan</a:t>
            </a:r>
            <a:endParaRPr lang="en-US" sz="750" dirty="0"/>
          </a:p>
        </p:txBody>
      </p:sp>
      <p:sp>
        <p:nvSpPr>
          <p:cNvPr id="16" name="Shape 13"/>
          <p:cNvSpPr/>
          <p:nvPr/>
        </p:nvSpPr>
        <p:spPr>
          <a:xfrm>
            <a:off x="448032" y="8049816"/>
            <a:ext cx="13734336" cy="810577"/>
          </a:xfrm>
          <a:prstGeom prst="rect">
            <a:avLst/>
          </a:prstGeom>
          <a:solidFill>
            <a:srgbClr val="FFFFFF">
              <a:alpha val="4000"/>
            </a:srgbClr>
          </a:solidFill>
          <a:ln/>
        </p:spPr>
        <p:txBody>
          <a:bodyPr/>
          <a:lstStyle/>
          <a:p>
            <a:endParaRPr lang="en-US"/>
          </a:p>
        </p:txBody>
      </p:sp>
      <p:sp>
        <p:nvSpPr>
          <p:cNvPr id="17" name="Text 14"/>
          <p:cNvSpPr/>
          <p:nvPr/>
        </p:nvSpPr>
        <p:spPr>
          <a:xfrm>
            <a:off x="574119" y="8132921"/>
            <a:ext cx="3178254" cy="644366"/>
          </a:xfrm>
          <a:prstGeom prst="rect">
            <a:avLst/>
          </a:prstGeom>
          <a:noFill/>
          <a:ln/>
        </p:spPr>
        <p:txBody>
          <a:bodyPr wrap="square" lIns="0" tIns="0" rIns="0" bIns="0" rtlCol="0" anchor="t"/>
          <a:lstStyle/>
          <a:p>
            <a:pPr marL="0" indent="0" algn="l">
              <a:lnSpc>
                <a:spcPts val="1250"/>
              </a:lnSpc>
              <a:buNone/>
            </a:pPr>
            <a:r>
              <a:rPr lang="en-US" sz="750" dirty="0">
                <a:solidFill>
                  <a:srgbClr val="00002E"/>
                </a:solidFill>
                <a:latin typeface="PT Sans" pitchFamily="34" charset="0"/>
                <a:ea typeface="PT Sans" pitchFamily="34" charset="-122"/>
                <a:cs typeface="PT Sans" pitchFamily="34" charset="-120"/>
              </a:rPr>
              <a:t>On 11 May 2023, local residents from Anbar Zaroni village held a protest in front of the governor's office in Kuhdasht (Lorestan) over their village bridge not being rebuilt after a considerable period of time has passed since its destruction.</a:t>
            </a:r>
            <a:endParaRPr lang="en-US" sz="750" dirty="0"/>
          </a:p>
        </p:txBody>
      </p:sp>
      <p:sp>
        <p:nvSpPr>
          <p:cNvPr id="18" name="Text 15"/>
          <p:cNvSpPr/>
          <p:nvPr/>
        </p:nvSpPr>
        <p:spPr>
          <a:xfrm>
            <a:off x="4011454" y="8132921"/>
            <a:ext cx="3347442" cy="161092"/>
          </a:xfrm>
          <a:prstGeom prst="rect">
            <a:avLst/>
          </a:prstGeom>
          <a:noFill/>
          <a:ln/>
        </p:spPr>
        <p:txBody>
          <a:bodyPr wrap="none" lIns="0" tIns="0" rIns="0" bIns="0" rtlCol="0" anchor="t"/>
          <a:lstStyle/>
          <a:p>
            <a:pPr marL="0" indent="0" algn="l">
              <a:lnSpc>
                <a:spcPts val="1250"/>
              </a:lnSpc>
              <a:buNone/>
            </a:pPr>
            <a:r>
              <a:rPr lang="en-US" sz="750" dirty="0">
                <a:solidFill>
                  <a:srgbClr val="00002E"/>
                </a:solidFill>
                <a:latin typeface="PT Sans" pitchFamily="34" charset="0"/>
                <a:ea typeface="PT Sans" pitchFamily="34" charset="-122"/>
                <a:cs typeface="PT Sans" pitchFamily="34" charset="-120"/>
              </a:rPr>
              <a:t>housing_residents_project_village</a:t>
            </a:r>
            <a:endParaRPr lang="en-US" sz="750" dirty="0"/>
          </a:p>
        </p:txBody>
      </p:sp>
      <p:sp>
        <p:nvSpPr>
          <p:cNvPr id="19" name="Text 16"/>
          <p:cNvSpPr/>
          <p:nvPr/>
        </p:nvSpPr>
        <p:spPr>
          <a:xfrm>
            <a:off x="7617976" y="8132921"/>
            <a:ext cx="3087886" cy="161092"/>
          </a:xfrm>
          <a:prstGeom prst="rect">
            <a:avLst/>
          </a:prstGeom>
          <a:noFill/>
          <a:ln/>
        </p:spPr>
        <p:txBody>
          <a:bodyPr wrap="none" lIns="0" tIns="0" rIns="0" bIns="0" rtlCol="0" anchor="t"/>
          <a:lstStyle/>
          <a:p>
            <a:pPr marL="0" indent="0" algn="l">
              <a:lnSpc>
                <a:spcPts val="1250"/>
              </a:lnSpc>
              <a:buNone/>
            </a:pPr>
            <a:r>
              <a:rPr lang="en-US" sz="750" dirty="0">
                <a:solidFill>
                  <a:srgbClr val="00002E"/>
                </a:solidFill>
                <a:latin typeface="PT Sans" pitchFamily="34" charset="0"/>
                <a:ea typeface="PT Sans" pitchFamily="34" charset="-122"/>
                <a:cs typeface="PT Sans" pitchFamily="34" charset="-120"/>
              </a:rPr>
              <a:t>0.89</a:t>
            </a:r>
            <a:endParaRPr lang="en-US" sz="750" dirty="0"/>
          </a:p>
        </p:txBody>
      </p:sp>
      <p:sp>
        <p:nvSpPr>
          <p:cNvPr id="20" name="Text 17"/>
          <p:cNvSpPr/>
          <p:nvPr/>
        </p:nvSpPr>
        <p:spPr>
          <a:xfrm>
            <a:off x="10964942" y="8132921"/>
            <a:ext cx="3091696" cy="161092"/>
          </a:xfrm>
          <a:prstGeom prst="rect">
            <a:avLst/>
          </a:prstGeom>
          <a:noFill/>
          <a:ln/>
        </p:spPr>
        <p:txBody>
          <a:bodyPr wrap="none" lIns="0" tIns="0" rIns="0" bIns="0" rtlCol="0" anchor="t"/>
          <a:lstStyle/>
          <a:p>
            <a:pPr marL="0" indent="0" algn="l">
              <a:lnSpc>
                <a:spcPts val="1250"/>
              </a:lnSpc>
              <a:buNone/>
            </a:pPr>
            <a:r>
              <a:rPr lang="en-US" sz="750" dirty="0">
                <a:solidFill>
                  <a:srgbClr val="00002E"/>
                </a:solidFill>
                <a:latin typeface="PT Sans" pitchFamily="34" charset="0"/>
                <a:ea typeface="PT Sans" pitchFamily="34" charset="-122"/>
                <a:cs typeface="PT Sans" pitchFamily="34" charset="-120"/>
              </a:rPr>
              <a:t>residents, village</a:t>
            </a:r>
            <a:endParaRPr lang="en-US" sz="750" dirty="0"/>
          </a:p>
        </p:txBody>
      </p:sp>
      <p:sp>
        <p:nvSpPr>
          <p:cNvPr id="21" name="Text 18"/>
          <p:cNvSpPr/>
          <p:nvPr/>
        </p:nvSpPr>
        <p:spPr>
          <a:xfrm>
            <a:off x="440412" y="9009578"/>
            <a:ext cx="13749576" cy="201335"/>
          </a:xfrm>
          <a:prstGeom prst="rect">
            <a:avLst/>
          </a:prstGeom>
          <a:noFill/>
          <a:ln/>
        </p:spPr>
        <p:txBody>
          <a:bodyPr wrap="none" lIns="0" tIns="0" rIns="0" bIns="0" rtlCol="0" anchor="t"/>
          <a:lstStyle/>
          <a:p>
            <a:pPr marL="0" indent="0" algn="l">
              <a:lnSpc>
                <a:spcPts val="1550"/>
              </a:lnSpc>
              <a:buNone/>
            </a:pPr>
            <a:endParaRPr lang="en-US" sz="9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992148"/>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Results - Mistral </a:t>
            </a:r>
            <a:endParaRPr lang="en-US" sz="4400" dirty="0"/>
          </a:p>
        </p:txBody>
      </p:sp>
      <p:sp>
        <p:nvSpPr>
          <p:cNvPr id="3" name="Text 1"/>
          <p:cNvSpPr/>
          <p:nvPr/>
        </p:nvSpPr>
        <p:spPr>
          <a:xfrm>
            <a:off x="837724" y="2174915"/>
            <a:ext cx="12954952"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Document: traders fishers front bushehr provincial governor general office bandar bushehr bushehr customs closure</a:t>
            </a:r>
            <a:endParaRPr lang="en-US" sz="1850" dirty="0"/>
          </a:p>
        </p:txBody>
      </p:sp>
      <p:sp>
        <p:nvSpPr>
          <p:cNvPr id="4" name="Text 2"/>
          <p:cNvSpPr/>
          <p:nvPr/>
        </p:nvSpPr>
        <p:spPr>
          <a:xfrm>
            <a:off x="837724" y="2827139"/>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Reason: Protests related to fishing industry issues in Bushehr province. Explanation: The protests involve various demands related to the fishing industry, including the closure of customs, reduction of power engines in boats, and unpaid wages. </a:t>
            </a:r>
            <a:endParaRPr lang="en-US" sz="1850" dirty="0"/>
          </a:p>
        </p:txBody>
      </p:sp>
      <p:sp>
        <p:nvSpPr>
          <p:cNvPr id="5" name="Text 3"/>
          <p:cNvSpPr/>
          <p:nvPr/>
        </p:nvSpPr>
        <p:spPr>
          <a:xfrm>
            <a:off x="837724" y="386238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Label: Fishing industry protests in Bushehr</a:t>
            </a:r>
            <a:endParaRPr lang="en-US" sz="1850" dirty="0"/>
          </a:p>
        </p:txBody>
      </p:sp>
      <p:sp>
        <p:nvSpPr>
          <p:cNvPr id="6" name="Text 4"/>
          <p:cNvSpPr/>
          <p:nvPr/>
        </p:nvSpPr>
        <p:spPr>
          <a:xfrm>
            <a:off x="837724" y="4514612"/>
            <a:ext cx="12954952"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Document: group students najafabad university poor quality campus food</a:t>
            </a:r>
            <a:endParaRPr lang="en-US" sz="1850" dirty="0"/>
          </a:p>
        </p:txBody>
      </p:sp>
      <p:sp>
        <p:nvSpPr>
          <p:cNvPr id="7" name="Text 5"/>
          <p:cNvSpPr/>
          <p:nvPr/>
        </p:nvSpPr>
        <p:spPr>
          <a:xfrm>
            <a:off x="837724" y="5166836"/>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Reason: Poor quality food and accommodation issues at universities. </a:t>
            </a:r>
            <a:endParaRPr lang="en-US" sz="1850" dirty="0"/>
          </a:p>
        </p:txBody>
      </p:sp>
      <p:sp>
        <p:nvSpPr>
          <p:cNvPr id="8" name="Text 6"/>
          <p:cNvSpPr/>
          <p:nvPr/>
        </p:nvSpPr>
        <p:spPr>
          <a:xfrm>
            <a:off x="837724" y="5819061"/>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Explanation: Students from different universities in Iran have been protesting against the poor quality of food and accommodation services provided by their respective campuses. </a:t>
            </a:r>
            <a:endParaRPr lang="en-US" sz="1850" dirty="0"/>
          </a:p>
        </p:txBody>
      </p:sp>
      <p:sp>
        <p:nvSpPr>
          <p:cNvPr id="9" name="Text 7"/>
          <p:cNvSpPr/>
          <p:nvPr/>
        </p:nvSpPr>
        <p:spPr>
          <a:xfrm>
            <a:off x="837724" y="6854309"/>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Label: Student protests over poor quality food and accommodation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42574"/>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Introduction</a:t>
            </a:r>
            <a:endParaRPr lang="en-US" sz="4400" dirty="0"/>
          </a:p>
        </p:txBody>
      </p:sp>
      <p:sp>
        <p:nvSpPr>
          <p:cNvPr id="4" name="Text 1"/>
          <p:cNvSpPr/>
          <p:nvPr/>
        </p:nvSpPr>
        <p:spPr>
          <a:xfrm>
            <a:off x="837724" y="2605564"/>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Datasets like ACLED offer vital text-based information on global conflicts, protests, and civil unrest.</a:t>
            </a:r>
            <a:endParaRPr lang="en-US" sz="1850" dirty="0"/>
          </a:p>
        </p:txBody>
      </p:sp>
      <p:sp>
        <p:nvSpPr>
          <p:cNvPr id="5" name="Text 2"/>
          <p:cNvSpPr/>
          <p:nvPr/>
        </p:nvSpPr>
        <p:spPr>
          <a:xfrm>
            <a:off x="837724" y="3455313"/>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Analyzing this data is essential for organizations like the World Bank to understand conflict causes, track protest trends, and inform policy.</a:t>
            </a:r>
            <a:endParaRPr lang="en-US" sz="1850" dirty="0"/>
          </a:p>
        </p:txBody>
      </p:sp>
      <p:sp>
        <p:nvSpPr>
          <p:cNvPr id="6" name="Text 3"/>
          <p:cNvSpPr/>
          <p:nvPr/>
        </p:nvSpPr>
        <p:spPr>
          <a:xfrm>
            <a:off x="837724" y="4305062"/>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Unstructured nature makes direct extraction of insights challenging.</a:t>
            </a:r>
            <a:endParaRPr lang="en-US" sz="1850" dirty="0"/>
          </a:p>
        </p:txBody>
      </p:sp>
      <p:sp>
        <p:nvSpPr>
          <p:cNvPr id="7" name="Text 4"/>
          <p:cNvSpPr/>
          <p:nvPr/>
        </p:nvSpPr>
        <p:spPr>
          <a:xfrm>
            <a:off x="837724" y="4771787"/>
            <a:ext cx="7468553" cy="1915120"/>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Large Language Models (LLMs) and Natural Language Processing (NLP) can streamline the processing and analysis of this unstructured data.This project aims to improve the interpretability of conflict-related text data, focusing on Iran protest events, to provide actionable insights for conflict resolution and policy making.</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37724" y="1554718"/>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Results - LLaMA2</a:t>
            </a:r>
            <a:endParaRPr lang="en-US" sz="4400" dirty="0"/>
          </a:p>
        </p:txBody>
      </p:sp>
      <p:sp>
        <p:nvSpPr>
          <p:cNvPr id="3" name="Text 1"/>
          <p:cNvSpPr/>
          <p:nvPr/>
        </p:nvSpPr>
        <p:spPr>
          <a:xfrm>
            <a:off x="837724" y="2737485"/>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a:pPr>
            <a:r>
              <a:rPr lang="en-US" sz="1850" dirty="0">
                <a:solidFill>
                  <a:srgbClr val="00002E"/>
                </a:solidFill>
                <a:latin typeface="PT Sans" pitchFamily="34" charset="0"/>
                <a:ea typeface="PT Sans" pitchFamily="34" charset="-122"/>
                <a:cs typeface="PT Sans" pitchFamily="34" charset="-120"/>
              </a:rPr>
              <a:t>LLaMA-generated labels reflected </a:t>
            </a:r>
            <a:r>
              <a:rPr lang="en-US" sz="1850" b="1" dirty="0">
                <a:solidFill>
                  <a:srgbClr val="00002E"/>
                </a:solidFill>
                <a:latin typeface="PT Sans" pitchFamily="34" charset="0"/>
                <a:ea typeface="PT Sans" pitchFamily="34" charset="-122"/>
                <a:cs typeface="PT Sans" pitchFamily="34" charset="-120"/>
              </a:rPr>
              <a:t>precise protest motivations</a:t>
            </a:r>
            <a:r>
              <a:rPr lang="en-US" sz="1850" dirty="0">
                <a:solidFill>
                  <a:srgbClr val="00002E"/>
                </a:solidFill>
                <a:latin typeface="PT Sans" pitchFamily="34" charset="0"/>
                <a:ea typeface="PT Sans" pitchFamily="34" charset="-122"/>
                <a:cs typeface="PT Sans" pitchFamily="34" charset="-120"/>
              </a:rPr>
              <a:t> based on real descriptions and keyword context.</a:t>
            </a:r>
            <a:endParaRPr lang="en-US" sz="1850" dirty="0"/>
          </a:p>
        </p:txBody>
      </p:sp>
      <p:sp>
        <p:nvSpPr>
          <p:cNvPr id="4" name="Text 2"/>
          <p:cNvSpPr/>
          <p:nvPr/>
        </p:nvSpPr>
        <p:spPr>
          <a:xfrm>
            <a:off x="837724" y="3204210"/>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2"/>
            </a:pPr>
            <a:r>
              <a:rPr lang="en-US" sz="1850" b="1" dirty="0">
                <a:solidFill>
                  <a:srgbClr val="00002E"/>
                </a:solidFill>
                <a:latin typeface="PT Sans" pitchFamily="34" charset="0"/>
                <a:ea typeface="PT Sans" pitchFamily="34" charset="-122"/>
                <a:cs typeface="PT Sans" pitchFamily="34" charset="-120"/>
              </a:rPr>
              <a:t>Interpretable and actionable summaries</a:t>
            </a:r>
            <a:r>
              <a:rPr lang="en-US" sz="1850" dirty="0">
                <a:solidFill>
                  <a:srgbClr val="00002E"/>
                </a:solidFill>
                <a:latin typeface="PT Sans" pitchFamily="34" charset="0"/>
                <a:ea typeface="PT Sans" pitchFamily="34" charset="-122"/>
                <a:cs typeface="PT Sans" pitchFamily="34" charset="-120"/>
              </a:rPr>
              <a:t> such as:</a:t>
            </a:r>
            <a:endParaRPr lang="en-US" sz="1850" dirty="0"/>
          </a:p>
        </p:txBody>
      </p:sp>
      <p:sp>
        <p:nvSpPr>
          <p:cNvPr id="5" name="Text 3"/>
          <p:cNvSpPr/>
          <p:nvPr/>
        </p:nvSpPr>
        <p:spPr>
          <a:xfrm>
            <a:off x="837724" y="3670935"/>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i="1" dirty="0">
                <a:solidFill>
                  <a:srgbClr val="00002E"/>
                </a:solidFill>
                <a:latin typeface="PT Sans" pitchFamily="34" charset="0"/>
                <a:ea typeface="PT Sans" pitchFamily="34" charset="-122"/>
                <a:cs typeface="PT Sans" pitchFamily="34" charset="-120"/>
              </a:rPr>
              <a:t>“Workers unpaid months wages”</a:t>
            </a:r>
            <a:endParaRPr lang="en-US" sz="1850" dirty="0"/>
          </a:p>
        </p:txBody>
      </p:sp>
      <p:sp>
        <p:nvSpPr>
          <p:cNvPr id="6" name="Text 4"/>
          <p:cNvSpPr/>
          <p:nvPr/>
        </p:nvSpPr>
        <p:spPr>
          <a:xfrm>
            <a:off x="837724" y="4137660"/>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i="1" dirty="0">
                <a:solidFill>
                  <a:srgbClr val="00002E"/>
                </a:solidFill>
                <a:latin typeface="PT Sans" pitchFamily="34" charset="0"/>
                <a:ea typeface="PT Sans" pitchFamily="34" charset="-122"/>
                <a:cs typeface="PT Sans" pitchFamily="34" charset="-120"/>
              </a:rPr>
              <a:t>“Retirees pension social security”</a:t>
            </a:r>
            <a:endParaRPr lang="en-US" sz="1850" dirty="0"/>
          </a:p>
        </p:txBody>
      </p:sp>
      <p:sp>
        <p:nvSpPr>
          <p:cNvPr id="7" name="Text 5"/>
          <p:cNvSpPr/>
          <p:nvPr/>
        </p:nvSpPr>
        <p:spPr>
          <a:xfrm>
            <a:off x="837724" y="4604385"/>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i="1" dirty="0">
                <a:solidFill>
                  <a:srgbClr val="00002E"/>
                </a:solidFill>
                <a:latin typeface="PT Sans" pitchFamily="34" charset="0"/>
                <a:ea typeface="PT Sans" pitchFamily="34" charset="-122"/>
                <a:cs typeface="PT Sans" pitchFamily="34" charset="-120"/>
              </a:rPr>
              <a:t>“Teachers council education ranking”</a:t>
            </a:r>
            <a:endParaRPr lang="en-US" sz="1850" dirty="0"/>
          </a:p>
        </p:txBody>
      </p:sp>
      <p:sp>
        <p:nvSpPr>
          <p:cNvPr id="8" name="Text 6"/>
          <p:cNvSpPr/>
          <p:nvPr/>
        </p:nvSpPr>
        <p:spPr>
          <a:xfrm>
            <a:off x="837724" y="5256609"/>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3. Manual review confirmed </a:t>
            </a:r>
            <a:r>
              <a:rPr lang="en-US" sz="1850" b="1" dirty="0">
                <a:solidFill>
                  <a:srgbClr val="00002E"/>
                </a:solidFill>
                <a:latin typeface="PT Sans" pitchFamily="34" charset="0"/>
                <a:ea typeface="PT Sans" pitchFamily="34" charset="-122"/>
                <a:cs typeface="PT Sans" pitchFamily="34" charset="-120"/>
              </a:rPr>
              <a:t>accuracy and relevance of LLaMA-generated labels</a:t>
            </a:r>
            <a:r>
              <a:rPr lang="en-US" sz="1850" dirty="0">
                <a:solidFill>
                  <a:srgbClr val="00002E"/>
                </a:solidFill>
                <a:latin typeface="PT Sans" pitchFamily="34" charset="0"/>
                <a:ea typeface="PT Sans" pitchFamily="34" charset="-122"/>
                <a:cs typeface="PT Sans" pitchFamily="34" charset="-120"/>
              </a:rPr>
              <a:t>, offering significant improvement over traditional keyword-only labeling.</a:t>
            </a:r>
            <a:endParaRPr lang="en-US" sz="1850" dirty="0"/>
          </a:p>
        </p:txBody>
      </p:sp>
      <p:sp>
        <p:nvSpPr>
          <p:cNvPr id="9" name="Text 7"/>
          <p:cNvSpPr/>
          <p:nvPr/>
        </p:nvSpPr>
        <p:spPr>
          <a:xfrm>
            <a:off x="837724" y="629185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4. Indicated </a:t>
            </a:r>
            <a:r>
              <a:rPr lang="en-US" sz="1850" b="1" dirty="0">
                <a:solidFill>
                  <a:srgbClr val="00002E"/>
                </a:solidFill>
                <a:latin typeface="PT Sans" pitchFamily="34" charset="0"/>
                <a:ea typeface="PT Sans" pitchFamily="34" charset="-122"/>
                <a:cs typeface="PT Sans" pitchFamily="34" charset="-120"/>
              </a:rPr>
              <a:t>strong semantic coherence and high uniqueness</a:t>
            </a:r>
            <a:r>
              <a:rPr lang="en-US" sz="1850" dirty="0">
                <a:solidFill>
                  <a:srgbClr val="00002E"/>
                </a:solidFill>
                <a:latin typeface="PT Sans" pitchFamily="34" charset="0"/>
                <a:ea typeface="PT Sans" pitchFamily="34" charset="-122"/>
                <a:cs typeface="PT Sans" pitchFamily="34" charset="-120"/>
              </a:rPr>
              <a:t> across topics.</a:t>
            </a: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7724" y="1107400"/>
            <a:ext cx="7696319" cy="1408033"/>
          </a:xfrm>
          <a:prstGeom prst="rect">
            <a:avLst/>
          </a:prstGeom>
          <a:noFill/>
          <a:ln/>
        </p:spPr>
        <p:txBody>
          <a:bodyPr wrap="squar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Comparison of all the models</a:t>
            </a:r>
            <a:r>
              <a:rPr lang="en-US" sz="4400" dirty="0">
                <a:solidFill>
                  <a:srgbClr val="00002E"/>
                </a:solidFill>
                <a:latin typeface="Nunito Semi Bold" pitchFamily="34" charset="0"/>
                <a:ea typeface="Nunito Semi Bold" pitchFamily="34" charset="-122"/>
                <a:cs typeface="Nunito Semi Bold" pitchFamily="34" charset="-120"/>
              </a:rPr>
              <a:t>
</a:t>
            </a:r>
            <a:endParaRPr lang="en-US" sz="4400" dirty="0"/>
          </a:p>
        </p:txBody>
      </p:sp>
      <p:sp>
        <p:nvSpPr>
          <p:cNvPr id="3" name="Shape 1"/>
          <p:cNvSpPr/>
          <p:nvPr/>
        </p:nvSpPr>
        <p:spPr>
          <a:xfrm>
            <a:off x="837724" y="2994184"/>
            <a:ext cx="12954952" cy="4127897"/>
          </a:xfrm>
          <a:prstGeom prst="roundRect">
            <a:avLst>
              <a:gd name="adj" fmla="val 8699"/>
            </a:avLst>
          </a:prstGeom>
          <a:noFill/>
          <a:ln w="7620">
            <a:solidFill>
              <a:srgbClr val="000000">
                <a:alpha val="8000"/>
              </a:srgbClr>
            </a:solidFill>
            <a:prstDash val="solid"/>
          </a:ln>
        </p:spPr>
        <p:txBody>
          <a:bodyPr/>
          <a:lstStyle/>
          <a:p>
            <a:endParaRPr lang="en-US"/>
          </a:p>
        </p:txBody>
      </p:sp>
      <p:sp>
        <p:nvSpPr>
          <p:cNvPr id="4" name="Shape 2"/>
          <p:cNvSpPr/>
          <p:nvPr/>
        </p:nvSpPr>
        <p:spPr>
          <a:xfrm>
            <a:off x="845344" y="3001804"/>
            <a:ext cx="12938403" cy="685443"/>
          </a:xfrm>
          <a:prstGeom prst="rect">
            <a:avLst/>
          </a:prstGeom>
          <a:solidFill>
            <a:srgbClr val="FFFFFF">
              <a:alpha val="4000"/>
            </a:srgbClr>
          </a:solidFill>
          <a:ln/>
        </p:spPr>
        <p:txBody>
          <a:bodyPr/>
          <a:lstStyle/>
          <a:p>
            <a:endParaRPr lang="en-US"/>
          </a:p>
        </p:txBody>
      </p:sp>
      <p:sp>
        <p:nvSpPr>
          <p:cNvPr id="5" name="Text 3"/>
          <p:cNvSpPr/>
          <p:nvPr/>
        </p:nvSpPr>
        <p:spPr>
          <a:xfrm>
            <a:off x="1086088" y="3153013"/>
            <a:ext cx="3829883" cy="383024"/>
          </a:xfrm>
          <a:prstGeom prst="rect">
            <a:avLst/>
          </a:prstGeom>
          <a:noFill/>
          <a:ln/>
        </p:spPr>
        <p:txBody>
          <a:bodyPr wrap="none" lIns="0" tIns="0" rIns="0" bIns="0" rtlCol="0" anchor="t"/>
          <a:lstStyle/>
          <a:p>
            <a:pPr marL="0" indent="0" algn="ctr">
              <a:lnSpc>
                <a:spcPts val="3000"/>
              </a:lnSpc>
              <a:buNone/>
            </a:pPr>
            <a:r>
              <a:rPr lang="en-US" sz="1850" b="1" dirty="0">
                <a:solidFill>
                  <a:srgbClr val="00002E"/>
                </a:solidFill>
                <a:latin typeface="PT Sans" pitchFamily="34" charset="0"/>
                <a:ea typeface="PT Sans" pitchFamily="34" charset="-122"/>
                <a:cs typeface="PT Sans" pitchFamily="34" charset="-120"/>
              </a:rPr>
              <a:t>Model</a:t>
            </a:r>
            <a:endParaRPr lang="en-US" sz="1850" dirty="0"/>
          </a:p>
        </p:txBody>
      </p:sp>
      <p:sp>
        <p:nvSpPr>
          <p:cNvPr id="6" name="Text 4"/>
          <p:cNvSpPr/>
          <p:nvPr/>
        </p:nvSpPr>
        <p:spPr>
          <a:xfrm>
            <a:off x="5402223" y="3153013"/>
            <a:ext cx="3826073"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CV Coherence Score</a:t>
            </a:r>
            <a:endParaRPr lang="en-US" sz="1850" dirty="0"/>
          </a:p>
        </p:txBody>
      </p:sp>
      <p:sp>
        <p:nvSpPr>
          <p:cNvPr id="7" name="Text 5"/>
          <p:cNvSpPr/>
          <p:nvPr/>
        </p:nvSpPr>
        <p:spPr>
          <a:xfrm>
            <a:off x="9714548" y="3153013"/>
            <a:ext cx="3829883"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Topic Diversity Score</a:t>
            </a:r>
            <a:endParaRPr lang="en-US" sz="1850" dirty="0"/>
          </a:p>
        </p:txBody>
      </p:sp>
      <p:sp>
        <p:nvSpPr>
          <p:cNvPr id="8" name="Shape 6"/>
          <p:cNvSpPr/>
          <p:nvPr/>
        </p:nvSpPr>
        <p:spPr>
          <a:xfrm>
            <a:off x="845344" y="3687247"/>
            <a:ext cx="12938403" cy="685443"/>
          </a:xfrm>
          <a:prstGeom prst="rect">
            <a:avLst/>
          </a:prstGeom>
          <a:solidFill>
            <a:srgbClr val="000000">
              <a:alpha val="4000"/>
            </a:srgbClr>
          </a:solidFill>
          <a:ln/>
        </p:spPr>
        <p:txBody>
          <a:bodyPr/>
          <a:lstStyle/>
          <a:p>
            <a:endParaRPr lang="en-US"/>
          </a:p>
        </p:txBody>
      </p:sp>
      <p:sp>
        <p:nvSpPr>
          <p:cNvPr id="9" name="Text 7"/>
          <p:cNvSpPr/>
          <p:nvPr/>
        </p:nvSpPr>
        <p:spPr>
          <a:xfrm>
            <a:off x="1086088" y="3838456"/>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LDA</a:t>
            </a:r>
            <a:endParaRPr lang="en-US" sz="1850" dirty="0"/>
          </a:p>
        </p:txBody>
      </p:sp>
      <p:sp>
        <p:nvSpPr>
          <p:cNvPr id="10" name="Text 8"/>
          <p:cNvSpPr/>
          <p:nvPr/>
        </p:nvSpPr>
        <p:spPr>
          <a:xfrm>
            <a:off x="5402223" y="3838456"/>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60</a:t>
            </a:r>
            <a:endParaRPr lang="en-US" sz="1850" dirty="0"/>
          </a:p>
        </p:txBody>
      </p:sp>
      <p:sp>
        <p:nvSpPr>
          <p:cNvPr id="11" name="Text 9"/>
          <p:cNvSpPr/>
          <p:nvPr/>
        </p:nvSpPr>
        <p:spPr>
          <a:xfrm>
            <a:off x="9714548" y="3838456"/>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84</a:t>
            </a:r>
            <a:endParaRPr lang="en-US" sz="1850" dirty="0"/>
          </a:p>
        </p:txBody>
      </p:sp>
      <p:sp>
        <p:nvSpPr>
          <p:cNvPr id="12" name="Shape 10"/>
          <p:cNvSpPr/>
          <p:nvPr/>
        </p:nvSpPr>
        <p:spPr>
          <a:xfrm>
            <a:off x="845344" y="4372689"/>
            <a:ext cx="12938403" cy="685443"/>
          </a:xfrm>
          <a:prstGeom prst="rect">
            <a:avLst/>
          </a:prstGeom>
          <a:solidFill>
            <a:srgbClr val="FFFFFF">
              <a:alpha val="4000"/>
            </a:srgbClr>
          </a:solidFill>
          <a:ln/>
        </p:spPr>
        <p:txBody>
          <a:bodyPr/>
          <a:lstStyle/>
          <a:p>
            <a:endParaRPr lang="en-US"/>
          </a:p>
        </p:txBody>
      </p:sp>
      <p:sp>
        <p:nvSpPr>
          <p:cNvPr id="13" name="Text 11"/>
          <p:cNvSpPr/>
          <p:nvPr/>
        </p:nvSpPr>
        <p:spPr>
          <a:xfrm>
            <a:off x="1086088" y="4523899"/>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Top2vec</a:t>
            </a:r>
            <a:endParaRPr lang="en-US" sz="1850" dirty="0"/>
          </a:p>
        </p:txBody>
      </p:sp>
      <p:sp>
        <p:nvSpPr>
          <p:cNvPr id="14" name="Text 12"/>
          <p:cNvSpPr/>
          <p:nvPr/>
        </p:nvSpPr>
        <p:spPr>
          <a:xfrm>
            <a:off x="5402223" y="4523899"/>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54</a:t>
            </a:r>
            <a:endParaRPr lang="en-US" sz="1850" dirty="0"/>
          </a:p>
        </p:txBody>
      </p:sp>
      <p:sp>
        <p:nvSpPr>
          <p:cNvPr id="15" name="Text 13"/>
          <p:cNvSpPr/>
          <p:nvPr/>
        </p:nvSpPr>
        <p:spPr>
          <a:xfrm>
            <a:off x="9714548" y="4523899"/>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39</a:t>
            </a:r>
            <a:endParaRPr lang="en-US" sz="1850" dirty="0"/>
          </a:p>
        </p:txBody>
      </p:sp>
      <p:sp>
        <p:nvSpPr>
          <p:cNvPr id="16" name="Shape 14"/>
          <p:cNvSpPr/>
          <p:nvPr/>
        </p:nvSpPr>
        <p:spPr>
          <a:xfrm>
            <a:off x="845344" y="5058132"/>
            <a:ext cx="12938403" cy="685443"/>
          </a:xfrm>
          <a:prstGeom prst="rect">
            <a:avLst/>
          </a:prstGeom>
          <a:solidFill>
            <a:srgbClr val="000000">
              <a:alpha val="4000"/>
            </a:srgbClr>
          </a:solidFill>
          <a:ln/>
        </p:spPr>
        <p:txBody>
          <a:bodyPr/>
          <a:lstStyle/>
          <a:p>
            <a:endParaRPr lang="en-US"/>
          </a:p>
        </p:txBody>
      </p:sp>
      <p:sp>
        <p:nvSpPr>
          <p:cNvPr id="17" name="Text 15"/>
          <p:cNvSpPr/>
          <p:nvPr/>
        </p:nvSpPr>
        <p:spPr>
          <a:xfrm>
            <a:off x="1086088" y="5209342"/>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Bertopic</a:t>
            </a:r>
            <a:endParaRPr lang="en-US" sz="1850" dirty="0"/>
          </a:p>
        </p:txBody>
      </p:sp>
      <p:sp>
        <p:nvSpPr>
          <p:cNvPr id="18" name="Text 16"/>
          <p:cNvSpPr/>
          <p:nvPr/>
        </p:nvSpPr>
        <p:spPr>
          <a:xfrm>
            <a:off x="5402223" y="5209342"/>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72</a:t>
            </a:r>
            <a:endParaRPr lang="en-US" sz="1850" dirty="0"/>
          </a:p>
        </p:txBody>
      </p:sp>
      <p:sp>
        <p:nvSpPr>
          <p:cNvPr id="19" name="Text 17"/>
          <p:cNvSpPr/>
          <p:nvPr/>
        </p:nvSpPr>
        <p:spPr>
          <a:xfrm>
            <a:off x="9714548" y="5209342"/>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86</a:t>
            </a:r>
            <a:endParaRPr lang="en-US" sz="1850" dirty="0"/>
          </a:p>
        </p:txBody>
      </p:sp>
      <p:sp>
        <p:nvSpPr>
          <p:cNvPr id="20" name="Shape 18"/>
          <p:cNvSpPr/>
          <p:nvPr/>
        </p:nvSpPr>
        <p:spPr>
          <a:xfrm>
            <a:off x="845344" y="5743575"/>
            <a:ext cx="12938403" cy="685443"/>
          </a:xfrm>
          <a:prstGeom prst="rect">
            <a:avLst/>
          </a:prstGeom>
          <a:solidFill>
            <a:srgbClr val="FFFFFF">
              <a:alpha val="4000"/>
            </a:srgbClr>
          </a:solidFill>
          <a:ln/>
        </p:spPr>
        <p:txBody>
          <a:bodyPr/>
          <a:lstStyle/>
          <a:p>
            <a:endParaRPr lang="en-US"/>
          </a:p>
        </p:txBody>
      </p:sp>
      <p:sp>
        <p:nvSpPr>
          <p:cNvPr id="21" name="Text 19"/>
          <p:cNvSpPr/>
          <p:nvPr/>
        </p:nvSpPr>
        <p:spPr>
          <a:xfrm>
            <a:off x="1086088" y="5894784"/>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Bertopic + Mistral</a:t>
            </a:r>
            <a:endParaRPr lang="en-US" sz="1850" dirty="0"/>
          </a:p>
        </p:txBody>
      </p:sp>
      <p:sp>
        <p:nvSpPr>
          <p:cNvPr id="22" name="Text 20"/>
          <p:cNvSpPr/>
          <p:nvPr/>
        </p:nvSpPr>
        <p:spPr>
          <a:xfrm>
            <a:off x="5402223" y="5894784"/>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72</a:t>
            </a:r>
            <a:endParaRPr lang="en-US" sz="1850" dirty="0"/>
          </a:p>
        </p:txBody>
      </p:sp>
      <p:sp>
        <p:nvSpPr>
          <p:cNvPr id="23" name="Text 21"/>
          <p:cNvSpPr/>
          <p:nvPr/>
        </p:nvSpPr>
        <p:spPr>
          <a:xfrm>
            <a:off x="9714548" y="5894784"/>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86</a:t>
            </a:r>
            <a:endParaRPr lang="en-US" sz="1850" dirty="0"/>
          </a:p>
        </p:txBody>
      </p:sp>
      <p:sp>
        <p:nvSpPr>
          <p:cNvPr id="24" name="Shape 22"/>
          <p:cNvSpPr/>
          <p:nvPr/>
        </p:nvSpPr>
        <p:spPr>
          <a:xfrm>
            <a:off x="845344" y="6429018"/>
            <a:ext cx="12938403" cy="685443"/>
          </a:xfrm>
          <a:prstGeom prst="rect">
            <a:avLst/>
          </a:prstGeom>
          <a:solidFill>
            <a:srgbClr val="000000">
              <a:alpha val="4000"/>
            </a:srgbClr>
          </a:solidFill>
          <a:ln/>
        </p:spPr>
        <p:txBody>
          <a:bodyPr/>
          <a:lstStyle/>
          <a:p>
            <a:endParaRPr lang="en-US"/>
          </a:p>
        </p:txBody>
      </p:sp>
      <p:sp>
        <p:nvSpPr>
          <p:cNvPr id="25" name="Text 23"/>
          <p:cNvSpPr/>
          <p:nvPr/>
        </p:nvSpPr>
        <p:spPr>
          <a:xfrm>
            <a:off x="1086088" y="6580227"/>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Bertopic + Llama</a:t>
            </a:r>
            <a:endParaRPr lang="en-US" sz="1850" dirty="0"/>
          </a:p>
        </p:txBody>
      </p:sp>
      <p:sp>
        <p:nvSpPr>
          <p:cNvPr id="26" name="Text 24"/>
          <p:cNvSpPr/>
          <p:nvPr/>
        </p:nvSpPr>
        <p:spPr>
          <a:xfrm>
            <a:off x="5402223" y="6580227"/>
            <a:ext cx="382607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76</a:t>
            </a:r>
            <a:endParaRPr lang="en-US" sz="1850" dirty="0"/>
          </a:p>
        </p:txBody>
      </p:sp>
      <p:sp>
        <p:nvSpPr>
          <p:cNvPr id="27" name="Text 25"/>
          <p:cNvSpPr/>
          <p:nvPr/>
        </p:nvSpPr>
        <p:spPr>
          <a:xfrm>
            <a:off x="9714548" y="6580227"/>
            <a:ext cx="382988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86</a:t>
            </a:r>
            <a:endParaRPr lang="en-US" sz="18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56047" y="704136"/>
            <a:ext cx="5083254" cy="635318"/>
          </a:xfrm>
          <a:prstGeom prst="rect">
            <a:avLst/>
          </a:prstGeom>
          <a:noFill/>
          <a:ln/>
        </p:spPr>
        <p:txBody>
          <a:bodyPr wrap="none" lIns="0" tIns="0" rIns="0" bIns="0" rtlCol="0" anchor="t"/>
          <a:lstStyle/>
          <a:p>
            <a:pPr marL="0" indent="0" algn="l">
              <a:lnSpc>
                <a:spcPts val="5000"/>
              </a:lnSpc>
              <a:buNone/>
            </a:pPr>
            <a:r>
              <a:rPr lang="en-US" sz="4000" b="1" dirty="0">
                <a:solidFill>
                  <a:srgbClr val="00002E"/>
                </a:solidFill>
                <a:latin typeface="Nunito Semi Bold" pitchFamily="34" charset="0"/>
                <a:ea typeface="Nunito Semi Bold" pitchFamily="34" charset="-122"/>
                <a:cs typeface="Nunito Semi Bold" pitchFamily="34" charset="-120"/>
              </a:rPr>
              <a:t>Conclusion</a:t>
            </a:r>
            <a:endParaRPr lang="en-US" sz="4000" dirty="0"/>
          </a:p>
        </p:txBody>
      </p:sp>
      <p:sp>
        <p:nvSpPr>
          <p:cNvPr id="3" name="Text 1"/>
          <p:cNvSpPr/>
          <p:nvPr/>
        </p:nvSpPr>
        <p:spPr>
          <a:xfrm>
            <a:off x="756047" y="1771531"/>
            <a:ext cx="13118306" cy="2074545"/>
          </a:xfrm>
          <a:prstGeom prst="rect">
            <a:avLst/>
          </a:prstGeom>
          <a:noFill/>
          <a:ln/>
        </p:spPr>
        <p:txBody>
          <a:bodyPr wrap="square" lIns="0" tIns="0" rIns="0" bIns="0" rtlCol="0" anchor="t"/>
          <a:lstStyle/>
          <a:p>
            <a:pPr marL="0" indent="0" algn="l">
              <a:lnSpc>
                <a:spcPts val="2700"/>
              </a:lnSpc>
              <a:buNone/>
            </a:pPr>
            <a:r>
              <a:rPr lang="en-US" sz="1700" dirty="0">
                <a:solidFill>
                  <a:srgbClr val="00002E"/>
                </a:solidFill>
                <a:latin typeface="PT Sans" pitchFamily="34" charset="0"/>
                <a:ea typeface="PT Sans" pitchFamily="34" charset="-122"/>
                <a:cs typeface="PT Sans" pitchFamily="34" charset="-120"/>
              </a:rPr>
              <a:t>This project demonstrates the effective use of Large Language Models (LLMs) and topic modeling techniques to extract structured insights from unstructured conflict data, specifically protest events in Iran from 2016–2025. Traditional models like LDA helped identify overlapping themes, while BERTopic and Top2Vec provided more granular clusters through contextual embeddings. The integration of Mistral-7B and Llama for topic labeling enhanced interpretability, providing human-readable and policy-relevant summaries. My pipeline outperformed LDA in coherence and diversity metrics, and the generated topics revealed nuanced reasons behind civil unrest such as unpaid wages, poor infrastructure, and educational grievances.</a:t>
            </a:r>
            <a:r>
              <a:rPr lang="en-US" sz="1700" b="1" dirty="0">
                <a:solidFill>
                  <a:srgbClr val="00002E"/>
                </a:solidFill>
                <a:latin typeface="PT Sans" pitchFamily="34" charset="0"/>
                <a:ea typeface="PT Sans" pitchFamily="34" charset="-122"/>
                <a:cs typeface="PT Sans" pitchFamily="34" charset="-120"/>
              </a:rPr>
              <a:t> </a:t>
            </a:r>
            <a:endParaRPr lang="en-US" sz="1700" dirty="0"/>
          </a:p>
        </p:txBody>
      </p:sp>
      <p:sp>
        <p:nvSpPr>
          <p:cNvPr id="4" name="Text 2"/>
          <p:cNvSpPr/>
          <p:nvPr/>
        </p:nvSpPr>
        <p:spPr>
          <a:xfrm>
            <a:off x="756047" y="4170045"/>
            <a:ext cx="5083254" cy="635318"/>
          </a:xfrm>
          <a:prstGeom prst="rect">
            <a:avLst/>
          </a:prstGeom>
          <a:noFill/>
          <a:ln/>
        </p:spPr>
        <p:txBody>
          <a:bodyPr wrap="none" lIns="0" tIns="0" rIns="0" bIns="0" rtlCol="0" anchor="t"/>
          <a:lstStyle/>
          <a:p>
            <a:pPr marL="0" indent="0" algn="l">
              <a:lnSpc>
                <a:spcPts val="5000"/>
              </a:lnSpc>
              <a:buNone/>
            </a:pPr>
            <a:r>
              <a:rPr lang="en-US" sz="4000" b="1" dirty="0">
                <a:solidFill>
                  <a:srgbClr val="00002E"/>
                </a:solidFill>
                <a:latin typeface="Nunito Semi Bold" pitchFamily="34" charset="0"/>
                <a:ea typeface="Nunito Semi Bold" pitchFamily="34" charset="-122"/>
                <a:cs typeface="Nunito Semi Bold" pitchFamily="34" charset="-120"/>
              </a:rPr>
              <a:t>Future Scope</a:t>
            </a:r>
            <a:endParaRPr lang="en-US" sz="4000" dirty="0"/>
          </a:p>
        </p:txBody>
      </p:sp>
      <p:sp>
        <p:nvSpPr>
          <p:cNvPr id="5" name="Text 3"/>
          <p:cNvSpPr/>
          <p:nvPr/>
        </p:nvSpPr>
        <p:spPr>
          <a:xfrm>
            <a:off x="756047" y="5129332"/>
            <a:ext cx="13118306" cy="345758"/>
          </a:xfrm>
          <a:prstGeom prst="rect">
            <a:avLst/>
          </a:prstGeom>
          <a:noFill/>
          <a:ln/>
        </p:spPr>
        <p:txBody>
          <a:bodyPr wrap="none" lIns="0" tIns="0" rIns="0" bIns="0" rtlCol="0" anchor="t"/>
          <a:lstStyle/>
          <a:p>
            <a:pPr marL="0" indent="0" algn="l">
              <a:lnSpc>
                <a:spcPts val="2700"/>
              </a:lnSpc>
              <a:buNone/>
            </a:pPr>
            <a:r>
              <a:rPr lang="en-US" sz="1700" dirty="0">
                <a:solidFill>
                  <a:srgbClr val="00002E"/>
                </a:solidFill>
                <a:latin typeface="PT Sans" pitchFamily="34" charset="0"/>
                <a:ea typeface="PT Sans" pitchFamily="34" charset="-122"/>
                <a:cs typeface="PT Sans" pitchFamily="34" charset="-120"/>
              </a:rPr>
              <a:t>Utilize more advanced language models like GPT for higher-quality topic labeling, zero-shot classification, and summary generation.</a:t>
            </a:r>
            <a:endParaRPr lang="en-US" sz="1700" dirty="0"/>
          </a:p>
        </p:txBody>
      </p:sp>
      <p:sp>
        <p:nvSpPr>
          <p:cNvPr id="6" name="Text 4"/>
          <p:cNvSpPr/>
          <p:nvPr/>
        </p:nvSpPr>
        <p:spPr>
          <a:xfrm>
            <a:off x="756047" y="5799058"/>
            <a:ext cx="5083254" cy="635318"/>
          </a:xfrm>
          <a:prstGeom prst="rect">
            <a:avLst/>
          </a:prstGeom>
          <a:noFill/>
          <a:ln/>
        </p:spPr>
        <p:txBody>
          <a:bodyPr wrap="none" lIns="0" tIns="0" rIns="0" bIns="0" rtlCol="0" anchor="t"/>
          <a:lstStyle/>
          <a:p>
            <a:pPr marL="0" indent="0" algn="l">
              <a:lnSpc>
                <a:spcPts val="5000"/>
              </a:lnSpc>
              <a:buNone/>
            </a:pPr>
            <a:r>
              <a:rPr lang="en-US" sz="4000" b="1" dirty="0">
                <a:solidFill>
                  <a:srgbClr val="00002E"/>
                </a:solidFill>
                <a:latin typeface="Nunito Semi Bold" pitchFamily="34" charset="0"/>
                <a:ea typeface="Nunito Semi Bold" pitchFamily="34" charset="-122"/>
                <a:cs typeface="Nunito Semi Bold" pitchFamily="34" charset="-120"/>
              </a:rPr>
              <a:t>Limitations</a:t>
            </a:r>
            <a:endParaRPr lang="en-US" sz="4000" dirty="0"/>
          </a:p>
        </p:txBody>
      </p:sp>
      <p:sp>
        <p:nvSpPr>
          <p:cNvPr id="7" name="Text 5"/>
          <p:cNvSpPr/>
          <p:nvPr/>
        </p:nvSpPr>
        <p:spPr>
          <a:xfrm>
            <a:off x="756047" y="6758345"/>
            <a:ext cx="13118306" cy="345758"/>
          </a:xfrm>
          <a:prstGeom prst="rect">
            <a:avLst/>
          </a:prstGeom>
          <a:noFill/>
          <a:ln/>
        </p:spPr>
        <p:txBody>
          <a:bodyPr wrap="none" lIns="0" tIns="0" rIns="0" bIns="0" rtlCol="0" anchor="t"/>
          <a:lstStyle/>
          <a:p>
            <a:pPr marL="342900" indent="-342900" algn="l">
              <a:lnSpc>
                <a:spcPts val="2700"/>
              </a:lnSpc>
              <a:buSzPct val="100000"/>
              <a:buFont typeface="+mj-lt"/>
              <a:buAutoNum type="arabicPeriod"/>
            </a:pPr>
            <a:r>
              <a:rPr lang="en-US" sz="1700" dirty="0">
                <a:solidFill>
                  <a:srgbClr val="00002E"/>
                </a:solidFill>
                <a:latin typeface="PT Sans" pitchFamily="34" charset="0"/>
                <a:ea typeface="PT Sans" pitchFamily="34" charset="-122"/>
                <a:cs typeface="PT Sans" pitchFamily="34" charset="-120"/>
              </a:rPr>
              <a:t>While Mistral-7B and Llama improves label clarity, LLM outputs may still lack full transparency or be sensitive to prompt variations.</a:t>
            </a:r>
            <a:endParaRPr lang="en-US" sz="1700" dirty="0"/>
          </a:p>
        </p:txBody>
      </p:sp>
      <p:sp>
        <p:nvSpPr>
          <p:cNvPr id="8" name="Text 6"/>
          <p:cNvSpPr/>
          <p:nvPr/>
        </p:nvSpPr>
        <p:spPr>
          <a:xfrm>
            <a:off x="756047" y="7179707"/>
            <a:ext cx="13118306" cy="345758"/>
          </a:xfrm>
          <a:prstGeom prst="rect">
            <a:avLst/>
          </a:prstGeom>
          <a:noFill/>
          <a:ln/>
        </p:spPr>
        <p:txBody>
          <a:bodyPr wrap="none" lIns="0" tIns="0" rIns="0" bIns="0" rtlCol="0" anchor="t"/>
          <a:lstStyle/>
          <a:p>
            <a:pPr marL="342900" indent="-342900" algn="l">
              <a:lnSpc>
                <a:spcPts val="2700"/>
              </a:lnSpc>
              <a:buSzPct val="100000"/>
              <a:buFont typeface="+mj-lt"/>
              <a:buAutoNum type="arabicPeriod" startAt="2"/>
            </a:pPr>
            <a:r>
              <a:rPr lang="en-US" sz="1700" dirty="0">
                <a:solidFill>
                  <a:srgbClr val="00002E"/>
                </a:solidFill>
                <a:latin typeface="PT Sans" pitchFamily="34" charset="0"/>
                <a:ea typeface="PT Sans" pitchFamily="34" charset="-122"/>
                <a:cs typeface="PT Sans" pitchFamily="34" charset="-120"/>
              </a:rPr>
              <a:t>Models like BERTopic + Mistral are computationally expensive, requiring significant resources and runtime.</a:t>
            </a:r>
            <a:endParaRPr 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37724" y="2865120"/>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References</a:t>
            </a:r>
            <a:endParaRPr lang="en-US" sz="4400" dirty="0"/>
          </a:p>
        </p:txBody>
      </p:sp>
      <p:sp>
        <p:nvSpPr>
          <p:cNvPr id="3" name="Text 1"/>
          <p:cNvSpPr/>
          <p:nvPr/>
        </p:nvSpPr>
        <p:spPr>
          <a:xfrm>
            <a:off x="837724" y="404788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u="sng" dirty="0">
                <a:solidFill>
                  <a:srgbClr val="2D4DF2"/>
                </a:solidFill>
                <a:latin typeface="PT Sans" pitchFamily="34" charset="0"/>
                <a:ea typeface="PT Sans" pitchFamily="34" charset="-122"/>
                <a:cs typeface="PT Sans" pitchFamily="34" charset="-120"/>
                <a:hlinkClick r:id="rId3">
                  <a:extLst>
                    <a:ext uri="{A12FA001-AC4F-418D-AE19-62706E023703}">
                      <ahyp:hlinkClr xmlns:ahyp="http://schemas.microsoft.com/office/drawing/2018/hyperlinkcolor" val="tx"/>
                    </a:ext>
                  </a:extLst>
                </a:hlinkClick>
              </a:rPr>
              <a:t>https://ieeexplore.ieee.org/document/10041450</a:t>
            </a:r>
            <a:endParaRPr lang="en-US" sz="1850" dirty="0"/>
          </a:p>
        </p:txBody>
      </p:sp>
      <p:sp>
        <p:nvSpPr>
          <p:cNvPr id="4" name="Text 2"/>
          <p:cNvSpPr/>
          <p:nvPr/>
        </p:nvSpPr>
        <p:spPr>
          <a:xfrm>
            <a:off x="837724" y="451461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u="sng" dirty="0">
                <a:solidFill>
                  <a:srgbClr val="2D4DF2"/>
                </a:solidFill>
                <a:latin typeface="PT Sans" pitchFamily="34" charset="0"/>
                <a:ea typeface="PT Sans" pitchFamily="34" charset="-122"/>
                <a:cs typeface="PT Sans" pitchFamily="34" charset="-120"/>
                <a:hlinkClick r:id="rId4">
                  <a:extLst>
                    <a:ext uri="{A12FA001-AC4F-418D-AE19-62706E023703}">
                      <ahyp:hlinkClr xmlns:ahyp="http://schemas.microsoft.com/office/drawing/2018/hyperlinkcolor" val="tx"/>
                    </a:ext>
                  </a:extLst>
                </a:hlinkClick>
              </a:rPr>
              <a:t>https://radimrehurek.com/gensim/auto_examples/index.html</a:t>
            </a:r>
            <a:endParaRPr lang="en-US" sz="1850" dirty="0"/>
          </a:p>
        </p:txBody>
      </p:sp>
      <p:sp>
        <p:nvSpPr>
          <p:cNvPr id="5" name="Text 3"/>
          <p:cNvSpPr/>
          <p:nvPr/>
        </p:nvSpPr>
        <p:spPr>
          <a:xfrm>
            <a:off x="837724" y="498133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u="sng" dirty="0">
                <a:solidFill>
                  <a:srgbClr val="2D4DF2"/>
                </a:solidFill>
                <a:latin typeface="PT Sans" pitchFamily="34" charset="0"/>
                <a:ea typeface="PT Sans" pitchFamily="34" charset="-122"/>
                <a:cs typeface="PT Sans" pitchFamily="34" charset="-120"/>
                <a:hlinkClick r:id="rId5">
                  <a:extLst>
                    <a:ext uri="{A12FA001-AC4F-418D-AE19-62706E023703}">
                      <ahyp:hlinkClr xmlns:ahyp="http://schemas.microsoft.com/office/drawing/2018/hyperlinkcolor" val="tx"/>
                    </a:ext>
                  </a:extLst>
                </a:hlinkClick>
              </a:rPr>
              <a:t>https://dl.acm.org/doi/pdf/10.1145/3677389.3702605</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567696"/>
            <a:ext cx="6340197"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Background and Context</a:t>
            </a:r>
            <a:endParaRPr lang="en-US" sz="4400" dirty="0"/>
          </a:p>
        </p:txBody>
      </p:sp>
      <p:sp>
        <p:nvSpPr>
          <p:cNvPr id="3" name="Text 1"/>
          <p:cNvSpPr/>
          <p:nvPr/>
        </p:nvSpPr>
        <p:spPr>
          <a:xfrm>
            <a:off x="837724" y="2870002"/>
            <a:ext cx="3928586" cy="703898"/>
          </a:xfrm>
          <a:prstGeom prst="rect">
            <a:avLst/>
          </a:prstGeom>
          <a:noFill/>
          <a:ln/>
        </p:spPr>
        <p:txBody>
          <a:bodyPr wrap="squar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Global Unrest and the Need for Analysis</a:t>
            </a:r>
            <a:endParaRPr lang="en-US" sz="2200" dirty="0"/>
          </a:p>
        </p:txBody>
      </p:sp>
      <p:sp>
        <p:nvSpPr>
          <p:cNvPr id="4" name="Text 2"/>
          <p:cNvSpPr/>
          <p:nvPr/>
        </p:nvSpPr>
        <p:spPr>
          <a:xfrm>
            <a:off x="837724" y="3813215"/>
            <a:ext cx="3928586" cy="1532096"/>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Civil unrest and protests reflect deep socio-political grievances, especially in politically unstable regions like Iran.</a:t>
            </a:r>
            <a:endParaRPr lang="en-US" sz="1850" dirty="0"/>
          </a:p>
        </p:txBody>
      </p:sp>
      <p:sp>
        <p:nvSpPr>
          <p:cNvPr id="5" name="Text 3"/>
          <p:cNvSpPr/>
          <p:nvPr/>
        </p:nvSpPr>
        <p:spPr>
          <a:xfrm>
            <a:off x="837724" y="5429012"/>
            <a:ext cx="3928586" cy="1149072"/>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Understanding protest causes is vital for managing conflicts and shaping policy.</a:t>
            </a:r>
            <a:endParaRPr lang="en-US" sz="1850" dirty="0"/>
          </a:p>
        </p:txBody>
      </p:sp>
      <p:sp>
        <p:nvSpPr>
          <p:cNvPr id="6" name="Text 4"/>
          <p:cNvSpPr/>
          <p:nvPr/>
        </p:nvSpPr>
        <p:spPr>
          <a:xfrm>
            <a:off x="5357813" y="287000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ACLED Dataset</a:t>
            </a:r>
            <a:endParaRPr lang="en-US" sz="2200" dirty="0"/>
          </a:p>
        </p:txBody>
      </p:sp>
      <p:sp>
        <p:nvSpPr>
          <p:cNvPr id="7" name="Text 5"/>
          <p:cNvSpPr/>
          <p:nvPr/>
        </p:nvSpPr>
        <p:spPr>
          <a:xfrm>
            <a:off x="5357813" y="3461266"/>
            <a:ext cx="3928586"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ACLED</a:t>
            </a:r>
            <a:r>
              <a:rPr lang="en-US" sz="1850" dirty="0">
                <a:solidFill>
                  <a:srgbClr val="00002E"/>
                </a:solidFill>
                <a:latin typeface="PT Sans" pitchFamily="34" charset="0"/>
                <a:ea typeface="PT Sans" pitchFamily="34" charset="-122"/>
                <a:cs typeface="PT Sans" pitchFamily="34" charset="-120"/>
              </a:rPr>
              <a:t>: A real-time dataset tracking global political violence and protest events.</a:t>
            </a:r>
            <a:endParaRPr lang="en-US" sz="1850" dirty="0"/>
          </a:p>
        </p:txBody>
      </p:sp>
      <p:sp>
        <p:nvSpPr>
          <p:cNvPr id="8" name="Text 6"/>
          <p:cNvSpPr/>
          <p:nvPr/>
        </p:nvSpPr>
        <p:spPr>
          <a:xfrm>
            <a:off x="5357813" y="4694039"/>
            <a:ext cx="3928586"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Challenge</a:t>
            </a:r>
            <a:r>
              <a:rPr lang="en-US" sz="1850" dirty="0">
                <a:solidFill>
                  <a:srgbClr val="00002E"/>
                </a:solidFill>
                <a:latin typeface="PT Sans" pitchFamily="34" charset="0"/>
                <a:ea typeface="PT Sans" pitchFamily="34" charset="-122"/>
                <a:cs typeface="PT Sans" pitchFamily="34" charset="-120"/>
              </a:rPr>
              <a:t>: Unstructured data (text) requires NLP and LLMs to extract insights effectively.</a:t>
            </a:r>
            <a:endParaRPr lang="en-US" sz="1850" dirty="0"/>
          </a:p>
        </p:txBody>
      </p:sp>
      <p:sp>
        <p:nvSpPr>
          <p:cNvPr id="9" name="Text 7"/>
          <p:cNvSpPr/>
          <p:nvPr/>
        </p:nvSpPr>
        <p:spPr>
          <a:xfrm>
            <a:off x="9877901" y="2870002"/>
            <a:ext cx="3928586" cy="703898"/>
          </a:xfrm>
          <a:prstGeom prst="rect">
            <a:avLst/>
          </a:prstGeom>
          <a:noFill/>
          <a:ln/>
        </p:spPr>
        <p:txBody>
          <a:bodyPr wrap="squar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NLP &amp; LLMs for Conflict Insights</a:t>
            </a:r>
            <a:endParaRPr lang="en-US" sz="2200" dirty="0"/>
          </a:p>
        </p:txBody>
      </p:sp>
      <p:sp>
        <p:nvSpPr>
          <p:cNvPr id="10" name="Text 8"/>
          <p:cNvSpPr/>
          <p:nvPr/>
        </p:nvSpPr>
        <p:spPr>
          <a:xfrm>
            <a:off x="9877901" y="3813215"/>
            <a:ext cx="3928586"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NLP</a:t>
            </a:r>
            <a:r>
              <a:rPr lang="en-US" sz="1850" dirty="0">
                <a:solidFill>
                  <a:srgbClr val="00002E"/>
                </a:solidFill>
                <a:latin typeface="PT Sans" pitchFamily="34" charset="0"/>
                <a:ea typeface="PT Sans" pitchFamily="34" charset="-122"/>
                <a:cs typeface="PT Sans" pitchFamily="34" charset="-120"/>
              </a:rPr>
              <a:t>: Analyzes unstructured text to identify themes and motivations behind protests.</a:t>
            </a:r>
            <a:endParaRPr lang="en-US" sz="1850" dirty="0"/>
          </a:p>
        </p:txBody>
      </p:sp>
      <p:sp>
        <p:nvSpPr>
          <p:cNvPr id="11" name="Text 9"/>
          <p:cNvSpPr/>
          <p:nvPr/>
        </p:nvSpPr>
        <p:spPr>
          <a:xfrm>
            <a:off x="9877901" y="5045988"/>
            <a:ext cx="3928586"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LLMs</a:t>
            </a:r>
            <a:r>
              <a:rPr lang="en-US" sz="1850" dirty="0">
                <a:solidFill>
                  <a:srgbClr val="00002E"/>
                </a:solidFill>
                <a:latin typeface="PT Sans" pitchFamily="34" charset="0"/>
                <a:ea typeface="PT Sans" pitchFamily="34" charset="-122"/>
                <a:cs typeface="PT Sans" pitchFamily="34" charset="-120"/>
              </a:rPr>
              <a:t>: Extract topics and relationships, offering actionable insights for policymakers.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49837"/>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Problem Statement</a:t>
            </a:r>
            <a:endParaRPr lang="en-US" sz="4400" dirty="0"/>
          </a:p>
        </p:txBody>
      </p:sp>
      <p:sp>
        <p:nvSpPr>
          <p:cNvPr id="4" name="Shape 1"/>
          <p:cNvSpPr/>
          <p:nvPr/>
        </p:nvSpPr>
        <p:spPr>
          <a:xfrm>
            <a:off x="837724" y="2882027"/>
            <a:ext cx="538520" cy="538520"/>
          </a:xfrm>
          <a:prstGeom prst="roundRect">
            <a:avLst>
              <a:gd name="adj" fmla="val 66677"/>
            </a:avLst>
          </a:prstGeom>
          <a:solidFill>
            <a:srgbClr val="F3F3FF"/>
          </a:solidFill>
          <a:ln w="22860">
            <a:solidFill>
              <a:srgbClr val="2D4DF2"/>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937974" y="2940010"/>
            <a:ext cx="337899" cy="422434"/>
          </a:xfrm>
          <a:prstGeom prst="rect">
            <a:avLst/>
          </a:prstGeom>
        </p:spPr>
      </p:pic>
      <p:sp>
        <p:nvSpPr>
          <p:cNvPr id="6" name="Text 2"/>
          <p:cNvSpPr/>
          <p:nvPr/>
        </p:nvSpPr>
        <p:spPr>
          <a:xfrm>
            <a:off x="1615559" y="2882027"/>
            <a:ext cx="3728323"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Analyzing Unstructured Data</a:t>
            </a:r>
            <a:endParaRPr lang="en-US" sz="2200" dirty="0"/>
          </a:p>
        </p:txBody>
      </p:sp>
      <p:sp>
        <p:nvSpPr>
          <p:cNvPr id="7" name="Text 3"/>
          <p:cNvSpPr/>
          <p:nvPr/>
        </p:nvSpPr>
        <p:spPr>
          <a:xfrm>
            <a:off x="1615559" y="3377565"/>
            <a:ext cx="6690717"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The challenge lies in analyzing unstructured protest data from the ACLED dataset, specifically focusing on protests in Iran, to determine the root causes of unrest.</a:t>
            </a:r>
            <a:endParaRPr lang="en-US" sz="1850" dirty="0"/>
          </a:p>
        </p:txBody>
      </p:sp>
      <p:sp>
        <p:nvSpPr>
          <p:cNvPr id="8" name="Shape 4"/>
          <p:cNvSpPr/>
          <p:nvPr/>
        </p:nvSpPr>
        <p:spPr>
          <a:xfrm>
            <a:off x="837724" y="5035153"/>
            <a:ext cx="538520" cy="538520"/>
          </a:xfrm>
          <a:prstGeom prst="roundRect">
            <a:avLst>
              <a:gd name="adj" fmla="val 66677"/>
            </a:avLst>
          </a:prstGeom>
          <a:solidFill>
            <a:srgbClr val="F3F3FF"/>
          </a:solidFill>
          <a:ln w="22860">
            <a:solidFill>
              <a:srgbClr val="018CE1"/>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937974" y="5093137"/>
            <a:ext cx="337899" cy="422434"/>
          </a:xfrm>
          <a:prstGeom prst="rect">
            <a:avLst/>
          </a:prstGeom>
        </p:spPr>
      </p:pic>
      <p:sp>
        <p:nvSpPr>
          <p:cNvPr id="10" name="Text 5"/>
          <p:cNvSpPr/>
          <p:nvPr/>
        </p:nvSpPr>
        <p:spPr>
          <a:xfrm>
            <a:off x="1615559" y="5035153"/>
            <a:ext cx="3193494"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Applying Topic Modeling</a:t>
            </a:r>
            <a:endParaRPr lang="en-US" sz="2200" dirty="0"/>
          </a:p>
        </p:txBody>
      </p:sp>
      <p:sp>
        <p:nvSpPr>
          <p:cNvPr id="11" name="Text 6"/>
          <p:cNvSpPr/>
          <p:nvPr/>
        </p:nvSpPr>
        <p:spPr>
          <a:xfrm>
            <a:off x="1615559" y="5530691"/>
            <a:ext cx="6690717"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Topic modeling and clustering techniques are used to uncover key themes and motivations behind protests, helping to structure and interpret complex data.</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764625"/>
            <a:ext cx="6449378"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Elaboration of Objectives</a:t>
            </a:r>
            <a:endParaRPr lang="en-US" sz="4400" dirty="0"/>
          </a:p>
        </p:txBody>
      </p:sp>
      <p:sp>
        <p:nvSpPr>
          <p:cNvPr id="3" name="Text 1"/>
          <p:cNvSpPr/>
          <p:nvPr/>
        </p:nvSpPr>
        <p:spPr>
          <a:xfrm>
            <a:off x="837724" y="2947392"/>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My project aims to leverage ACLED data and NLP techniques to extract actionable insights and generate supporting materials for understanding protests, specifically focusing on Iran's protest events from 2016 to the present.</a:t>
            </a:r>
            <a:endParaRPr lang="en-US" sz="1850" dirty="0"/>
          </a:p>
        </p:txBody>
      </p:sp>
      <p:pic>
        <p:nvPicPr>
          <p:cNvPr id="4" name="Image 0" descr="preencoded.png"/>
          <p:cNvPicPr>
            <a:picLocks noChangeAspect="1"/>
          </p:cNvPicPr>
          <p:nvPr/>
        </p:nvPicPr>
        <p:blipFill>
          <a:blip r:embed="rId3"/>
          <a:stretch>
            <a:fillRect/>
          </a:stretch>
        </p:blipFill>
        <p:spPr>
          <a:xfrm>
            <a:off x="837724" y="3982641"/>
            <a:ext cx="598408" cy="598408"/>
          </a:xfrm>
          <a:prstGeom prst="rect">
            <a:avLst/>
          </a:prstGeom>
        </p:spPr>
      </p:pic>
      <p:sp>
        <p:nvSpPr>
          <p:cNvPr id="5" name="Text 2"/>
          <p:cNvSpPr/>
          <p:nvPr/>
        </p:nvSpPr>
        <p:spPr>
          <a:xfrm>
            <a:off x="837724" y="4820364"/>
            <a:ext cx="3452813"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Extract Actionable Insights</a:t>
            </a:r>
            <a:endParaRPr lang="en-US" sz="2200" dirty="0"/>
          </a:p>
        </p:txBody>
      </p:sp>
      <p:sp>
        <p:nvSpPr>
          <p:cNvPr id="6" name="Text 3"/>
          <p:cNvSpPr/>
          <p:nvPr/>
        </p:nvSpPr>
        <p:spPr>
          <a:xfrm>
            <a:off x="837724" y="5315903"/>
            <a:ext cx="407896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Identify the reasons behind public participation in protests.</a:t>
            </a:r>
            <a:endParaRPr lang="en-US" sz="1850" dirty="0"/>
          </a:p>
        </p:txBody>
      </p:sp>
      <p:pic>
        <p:nvPicPr>
          <p:cNvPr id="7" name="Image 1" descr="preencoded.png"/>
          <p:cNvPicPr>
            <a:picLocks noChangeAspect="1"/>
          </p:cNvPicPr>
          <p:nvPr/>
        </p:nvPicPr>
        <p:blipFill>
          <a:blip r:embed="rId4"/>
          <a:stretch>
            <a:fillRect/>
          </a:stretch>
        </p:blipFill>
        <p:spPr>
          <a:xfrm>
            <a:off x="5275659" y="3982641"/>
            <a:ext cx="598408" cy="598408"/>
          </a:xfrm>
          <a:prstGeom prst="rect">
            <a:avLst/>
          </a:prstGeom>
        </p:spPr>
      </p:pic>
      <p:sp>
        <p:nvSpPr>
          <p:cNvPr id="8" name="Text 4"/>
          <p:cNvSpPr/>
          <p:nvPr/>
        </p:nvSpPr>
        <p:spPr>
          <a:xfrm>
            <a:off x="5275659" y="4820364"/>
            <a:ext cx="2862262"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Leverage ACLED Data</a:t>
            </a:r>
            <a:endParaRPr lang="en-US" sz="2200" dirty="0"/>
          </a:p>
        </p:txBody>
      </p:sp>
      <p:sp>
        <p:nvSpPr>
          <p:cNvPr id="9" name="Text 5"/>
          <p:cNvSpPr/>
          <p:nvPr/>
        </p:nvSpPr>
        <p:spPr>
          <a:xfrm>
            <a:off x="5275659" y="5315903"/>
            <a:ext cx="407896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Focus on Iran's protests from 2016 to the present for relevant information.</a:t>
            </a:r>
            <a:endParaRPr lang="en-US" sz="1850" dirty="0"/>
          </a:p>
        </p:txBody>
      </p:sp>
      <p:pic>
        <p:nvPicPr>
          <p:cNvPr id="10" name="Image 2" descr="preencoded.png"/>
          <p:cNvPicPr>
            <a:picLocks noChangeAspect="1"/>
          </p:cNvPicPr>
          <p:nvPr/>
        </p:nvPicPr>
        <p:blipFill>
          <a:blip r:embed="rId5"/>
          <a:stretch>
            <a:fillRect/>
          </a:stretch>
        </p:blipFill>
        <p:spPr>
          <a:xfrm>
            <a:off x="9713595" y="3982641"/>
            <a:ext cx="598408" cy="598408"/>
          </a:xfrm>
          <a:prstGeom prst="rect">
            <a:avLst/>
          </a:prstGeom>
        </p:spPr>
      </p:pic>
      <p:sp>
        <p:nvSpPr>
          <p:cNvPr id="11" name="Text 6"/>
          <p:cNvSpPr/>
          <p:nvPr/>
        </p:nvSpPr>
        <p:spPr>
          <a:xfrm>
            <a:off x="9713595" y="4820364"/>
            <a:ext cx="3960019"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Generate Supporting Materials</a:t>
            </a:r>
            <a:endParaRPr lang="en-US" sz="2200" dirty="0"/>
          </a:p>
        </p:txBody>
      </p:sp>
      <p:sp>
        <p:nvSpPr>
          <p:cNvPr id="12" name="Text 7"/>
          <p:cNvSpPr/>
          <p:nvPr/>
        </p:nvSpPr>
        <p:spPr>
          <a:xfrm>
            <a:off x="9713595" y="5315903"/>
            <a:ext cx="4079081"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Produce visualizations and documentation to support global research efforts.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276945"/>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Project Scope</a:t>
            </a:r>
            <a:endParaRPr lang="en-US" sz="4400" dirty="0"/>
          </a:p>
        </p:txBody>
      </p:sp>
      <p:pic>
        <p:nvPicPr>
          <p:cNvPr id="4" name="Image 1" descr="preencoded.png"/>
          <p:cNvPicPr>
            <a:picLocks noChangeAspect="1"/>
          </p:cNvPicPr>
          <p:nvPr/>
        </p:nvPicPr>
        <p:blipFill>
          <a:blip r:embed="rId4"/>
          <a:stretch>
            <a:fillRect/>
          </a:stretch>
        </p:blipFill>
        <p:spPr>
          <a:xfrm>
            <a:off x="837724" y="2339935"/>
            <a:ext cx="1196816" cy="1436251"/>
          </a:xfrm>
          <a:prstGeom prst="rect">
            <a:avLst/>
          </a:prstGeom>
        </p:spPr>
      </p:pic>
      <p:sp>
        <p:nvSpPr>
          <p:cNvPr id="5" name="Text 1"/>
          <p:cNvSpPr/>
          <p:nvPr/>
        </p:nvSpPr>
        <p:spPr>
          <a:xfrm>
            <a:off x="2393513" y="257925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Focus Area</a:t>
            </a:r>
            <a:endParaRPr lang="en-US" sz="2200" dirty="0"/>
          </a:p>
        </p:txBody>
      </p:sp>
      <p:sp>
        <p:nvSpPr>
          <p:cNvPr id="6" name="Text 2"/>
          <p:cNvSpPr/>
          <p:nvPr/>
        </p:nvSpPr>
        <p:spPr>
          <a:xfrm>
            <a:off x="2393513" y="3074789"/>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Protests in Iran, spanning from 2016 to 2025.</a:t>
            </a:r>
            <a:endParaRPr lang="en-US" sz="1850" dirty="0"/>
          </a:p>
        </p:txBody>
      </p:sp>
      <p:pic>
        <p:nvPicPr>
          <p:cNvPr id="7" name="Image 2" descr="preencoded.png"/>
          <p:cNvPicPr>
            <a:picLocks noChangeAspect="1"/>
          </p:cNvPicPr>
          <p:nvPr/>
        </p:nvPicPr>
        <p:blipFill>
          <a:blip r:embed="rId5"/>
          <a:stretch>
            <a:fillRect/>
          </a:stretch>
        </p:blipFill>
        <p:spPr>
          <a:xfrm>
            <a:off x="837724" y="3776186"/>
            <a:ext cx="1196816" cy="1436251"/>
          </a:xfrm>
          <a:prstGeom prst="rect">
            <a:avLst/>
          </a:prstGeom>
        </p:spPr>
      </p:pic>
      <p:sp>
        <p:nvSpPr>
          <p:cNvPr id="8" name="Text 3"/>
          <p:cNvSpPr/>
          <p:nvPr/>
        </p:nvSpPr>
        <p:spPr>
          <a:xfrm>
            <a:off x="2393513" y="401550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Methods</a:t>
            </a:r>
            <a:endParaRPr lang="en-US" sz="2200" dirty="0"/>
          </a:p>
        </p:txBody>
      </p:sp>
      <p:sp>
        <p:nvSpPr>
          <p:cNvPr id="9" name="Text 4"/>
          <p:cNvSpPr/>
          <p:nvPr/>
        </p:nvSpPr>
        <p:spPr>
          <a:xfrm>
            <a:off x="2393513" y="4511040"/>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LDA, Top2Vec, Bertopic, LLaMA 2 and Mistral</a:t>
            </a:r>
            <a:endParaRPr lang="en-US" sz="1850" dirty="0"/>
          </a:p>
        </p:txBody>
      </p:sp>
      <p:pic>
        <p:nvPicPr>
          <p:cNvPr id="10" name="Image 3" descr="preencoded.png"/>
          <p:cNvPicPr>
            <a:picLocks noChangeAspect="1"/>
          </p:cNvPicPr>
          <p:nvPr/>
        </p:nvPicPr>
        <p:blipFill>
          <a:blip r:embed="rId6"/>
          <a:stretch>
            <a:fillRect/>
          </a:stretch>
        </p:blipFill>
        <p:spPr>
          <a:xfrm>
            <a:off x="837724" y="5212437"/>
            <a:ext cx="1196816" cy="1740218"/>
          </a:xfrm>
          <a:prstGeom prst="rect">
            <a:avLst/>
          </a:prstGeom>
        </p:spPr>
      </p:pic>
      <p:sp>
        <p:nvSpPr>
          <p:cNvPr id="11" name="Text 5"/>
          <p:cNvSpPr/>
          <p:nvPr/>
        </p:nvSpPr>
        <p:spPr>
          <a:xfrm>
            <a:off x="2393513" y="54517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Limitations</a:t>
            </a:r>
            <a:endParaRPr lang="en-US" sz="2200" dirty="0"/>
          </a:p>
        </p:txBody>
      </p:sp>
      <p:sp>
        <p:nvSpPr>
          <p:cNvPr id="12" name="Text 6"/>
          <p:cNvSpPr/>
          <p:nvPr/>
        </p:nvSpPr>
        <p:spPr>
          <a:xfrm>
            <a:off x="2393513" y="5947291"/>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Focus on Iran protests; insights may not be generalizable to all conflict zones.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2587" y="544235"/>
            <a:ext cx="4656534" cy="581978"/>
          </a:xfrm>
          <a:prstGeom prst="rect">
            <a:avLst/>
          </a:prstGeom>
          <a:noFill/>
          <a:ln/>
        </p:spPr>
        <p:txBody>
          <a:bodyPr wrap="none" lIns="0" tIns="0" rIns="0" bIns="0" rtlCol="0" anchor="t"/>
          <a:lstStyle/>
          <a:p>
            <a:pPr marL="0" indent="0" algn="l">
              <a:lnSpc>
                <a:spcPts val="4550"/>
              </a:lnSpc>
              <a:buNone/>
            </a:pPr>
            <a:r>
              <a:rPr lang="en-US" sz="3650" b="1" dirty="0">
                <a:solidFill>
                  <a:srgbClr val="00002E"/>
                </a:solidFill>
                <a:latin typeface="Nunito Semi Bold" pitchFamily="34" charset="0"/>
                <a:ea typeface="Nunito Semi Bold" pitchFamily="34" charset="-122"/>
                <a:cs typeface="Nunito Semi Bold" pitchFamily="34" charset="-120"/>
              </a:rPr>
              <a:t>Literature Review</a:t>
            </a:r>
            <a:endParaRPr lang="en-US" sz="3650" dirty="0"/>
          </a:p>
        </p:txBody>
      </p:sp>
      <p:sp>
        <p:nvSpPr>
          <p:cNvPr id="3" name="Shape 1"/>
          <p:cNvSpPr/>
          <p:nvPr/>
        </p:nvSpPr>
        <p:spPr>
          <a:xfrm>
            <a:off x="915114" y="1521976"/>
            <a:ext cx="22860" cy="6163508"/>
          </a:xfrm>
          <a:prstGeom prst="roundRect">
            <a:avLst>
              <a:gd name="adj" fmla="val 1298584"/>
            </a:avLst>
          </a:prstGeom>
          <a:solidFill>
            <a:srgbClr val="000000">
              <a:alpha val="8000"/>
            </a:srgbClr>
          </a:solidFill>
          <a:ln/>
        </p:spPr>
        <p:txBody>
          <a:bodyPr/>
          <a:lstStyle/>
          <a:p>
            <a:endParaRPr lang="en-US"/>
          </a:p>
        </p:txBody>
      </p:sp>
      <p:sp>
        <p:nvSpPr>
          <p:cNvPr id="4" name="Shape 2"/>
          <p:cNvSpPr/>
          <p:nvPr/>
        </p:nvSpPr>
        <p:spPr>
          <a:xfrm>
            <a:off x="1114842" y="1955602"/>
            <a:ext cx="593646" cy="22860"/>
          </a:xfrm>
          <a:prstGeom prst="roundRect">
            <a:avLst>
              <a:gd name="adj" fmla="val 1298584"/>
            </a:avLst>
          </a:prstGeom>
          <a:solidFill>
            <a:srgbClr val="2D4DF2"/>
          </a:solidFill>
          <a:ln/>
        </p:spPr>
        <p:txBody>
          <a:bodyPr/>
          <a:lstStyle/>
          <a:p>
            <a:endParaRPr lang="en-US"/>
          </a:p>
        </p:txBody>
      </p:sp>
      <p:sp>
        <p:nvSpPr>
          <p:cNvPr id="5" name="Shape 3"/>
          <p:cNvSpPr/>
          <p:nvPr/>
        </p:nvSpPr>
        <p:spPr>
          <a:xfrm>
            <a:off x="692527" y="1744504"/>
            <a:ext cx="445175" cy="445175"/>
          </a:xfrm>
          <a:prstGeom prst="roundRect">
            <a:avLst>
              <a:gd name="adj" fmla="val 66683"/>
            </a:avLst>
          </a:prstGeom>
          <a:solidFill>
            <a:srgbClr val="F3F3FF"/>
          </a:solidFill>
          <a:ln w="22860">
            <a:solidFill>
              <a:srgbClr val="2D4DF2"/>
            </a:solidFill>
            <a:prstDash val="solid"/>
          </a:ln>
        </p:spPr>
        <p:txBody>
          <a:bodyPr/>
          <a:lstStyle/>
          <a:p>
            <a:endParaRPr lang="en-US"/>
          </a:p>
        </p:txBody>
      </p:sp>
      <p:sp>
        <p:nvSpPr>
          <p:cNvPr id="6" name="Text 4"/>
          <p:cNvSpPr/>
          <p:nvPr/>
        </p:nvSpPr>
        <p:spPr>
          <a:xfrm>
            <a:off x="775395" y="1792426"/>
            <a:ext cx="279321" cy="349210"/>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1</a:t>
            </a:r>
            <a:endParaRPr lang="en-US" sz="2150" dirty="0"/>
          </a:p>
        </p:txBody>
      </p:sp>
      <p:sp>
        <p:nvSpPr>
          <p:cNvPr id="7" name="Text 5"/>
          <p:cNvSpPr/>
          <p:nvPr/>
        </p:nvSpPr>
        <p:spPr>
          <a:xfrm>
            <a:off x="1904643" y="1719858"/>
            <a:ext cx="12033171" cy="949762"/>
          </a:xfrm>
          <a:prstGeom prst="rect">
            <a:avLst/>
          </a:prstGeom>
          <a:noFill/>
          <a:ln/>
        </p:spPr>
        <p:txBody>
          <a:bodyPr wrap="square" lIns="0" tIns="0" rIns="0" bIns="0" rtlCol="0" anchor="t"/>
          <a:lstStyle/>
          <a:p>
            <a:pPr marL="0" indent="0" algn="l">
              <a:lnSpc>
                <a:spcPts val="2450"/>
              </a:lnSpc>
              <a:buNone/>
            </a:pPr>
            <a:r>
              <a:rPr lang="en-US" sz="1550" b="1" dirty="0">
                <a:solidFill>
                  <a:srgbClr val="00002E"/>
                </a:solidFill>
                <a:latin typeface="PT Sans" pitchFamily="34" charset="0"/>
                <a:ea typeface="PT Sans" pitchFamily="34" charset="-122"/>
                <a:cs typeface="PT Sans" pitchFamily="34" charset="-120"/>
              </a:rPr>
              <a:t>1. Topic Modeling of Ongoing Conflict Between Russia and Ukraine</a:t>
            </a:r>
            <a:r>
              <a:rPr lang="en-US" sz="1550" dirty="0">
                <a:solidFill>
                  <a:srgbClr val="00002E"/>
                </a:solidFill>
                <a:latin typeface="PT Sans" pitchFamily="34" charset="0"/>
                <a:ea typeface="PT Sans" pitchFamily="34" charset="-122"/>
                <a:cs typeface="PT Sans" pitchFamily="34" charset="-120"/>
              </a:rPr>
              <a:t>
</a:t>
            </a:r>
            <a:r>
              <a:rPr lang="en-US" sz="1550" i="1" dirty="0">
                <a:solidFill>
                  <a:srgbClr val="00002E"/>
                </a:solidFill>
                <a:latin typeface="PT Sans" pitchFamily="34" charset="0"/>
                <a:ea typeface="PT Sans" pitchFamily="34" charset="-122"/>
                <a:cs typeface="PT Sans" pitchFamily="34" charset="-120"/>
              </a:rPr>
              <a:t>Pradhan Nayak et al. (2022)</a:t>
            </a:r>
            <a:r>
              <a:rPr lang="en-US" sz="1550" dirty="0">
                <a:solidFill>
                  <a:srgbClr val="00002E"/>
                </a:solidFill>
                <a:latin typeface="PT Sans" pitchFamily="34" charset="0"/>
                <a:ea typeface="PT Sans" pitchFamily="34" charset="-122"/>
                <a:cs typeface="PT Sans" pitchFamily="34" charset="-120"/>
              </a:rPr>
              <a:t>
This paper applies </a:t>
            </a:r>
            <a:r>
              <a:rPr lang="en-US" sz="1550" b="1" dirty="0">
                <a:solidFill>
                  <a:srgbClr val="00002E"/>
                </a:solidFill>
                <a:latin typeface="PT Sans" pitchFamily="34" charset="0"/>
                <a:ea typeface="PT Sans" pitchFamily="34" charset="-122"/>
                <a:cs typeface="PT Sans" pitchFamily="34" charset="-120"/>
              </a:rPr>
              <a:t>Latent Dirichlet Allocation (LDA)</a:t>
            </a:r>
            <a:r>
              <a:rPr lang="en-US" sz="1550" dirty="0">
                <a:solidFill>
                  <a:srgbClr val="00002E"/>
                </a:solidFill>
                <a:latin typeface="PT Sans" pitchFamily="34" charset="0"/>
                <a:ea typeface="PT Sans" pitchFamily="34" charset="-122"/>
                <a:cs typeface="PT Sans" pitchFamily="34" charset="-120"/>
              </a:rPr>
              <a:t> to analyze media reports related to the ongoing Russia-Ukraine conflict.</a:t>
            </a:r>
            <a:endParaRPr lang="en-US" sz="1550" dirty="0"/>
          </a:p>
        </p:txBody>
      </p:sp>
      <p:sp>
        <p:nvSpPr>
          <p:cNvPr id="8" name="Text 6"/>
          <p:cNvSpPr/>
          <p:nvPr/>
        </p:nvSpPr>
        <p:spPr>
          <a:xfrm>
            <a:off x="1904643" y="2788325"/>
            <a:ext cx="12033171" cy="633174"/>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00002E"/>
                </a:solidFill>
                <a:latin typeface="PT Sans" pitchFamily="34" charset="0"/>
                <a:ea typeface="PT Sans" pitchFamily="34" charset="-122"/>
                <a:cs typeface="PT Sans" pitchFamily="34" charset="-120"/>
              </a:rPr>
              <a:t>Key Methods</a:t>
            </a:r>
            <a:r>
              <a:rPr lang="en-US" sz="1550" dirty="0">
                <a:solidFill>
                  <a:srgbClr val="00002E"/>
                </a:solidFill>
                <a:latin typeface="PT Sans" pitchFamily="34" charset="0"/>
                <a:ea typeface="PT Sans" pitchFamily="34" charset="-122"/>
                <a:cs typeface="PT Sans" pitchFamily="34" charset="-120"/>
              </a:rPr>
              <a:t>: It uses text preprocessing techniques such as stop word removal and lemmatization. The </a:t>
            </a:r>
            <a:r>
              <a:rPr lang="en-US" sz="1550" b="1" dirty="0">
                <a:solidFill>
                  <a:srgbClr val="00002E"/>
                </a:solidFill>
                <a:latin typeface="PT Sans" pitchFamily="34" charset="0"/>
                <a:ea typeface="PT Sans" pitchFamily="34" charset="-122"/>
                <a:cs typeface="PT Sans" pitchFamily="34" charset="-120"/>
              </a:rPr>
              <a:t>gensim</a:t>
            </a:r>
            <a:r>
              <a:rPr lang="en-US" sz="1550" dirty="0">
                <a:solidFill>
                  <a:srgbClr val="00002E"/>
                </a:solidFill>
                <a:latin typeface="PT Sans" pitchFamily="34" charset="0"/>
                <a:ea typeface="PT Sans" pitchFamily="34" charset="-122"/>
                <a:cs typeface="PT Sans" pitchFamily="34" charset="-120"/>
              </a:rPr>
              <a:t> library is utilized for LDA topic modeling, with hyperparameter optimization (e.g., the number of topics and alpha) to improve model accuracy.</a:t>
            </a:r>
            <a:endParaRPr lang="en-US" sz="1550" dirty="0"/>
          </a:p>
        </p:txBody>
      </p:sp>
      <p:sp>
        <p:nvSpPr>
          <p:cNvPr id="9" name="Text 7"/>
          <p:cNvSpPr/>
          <p:nvPr/>
        </p:nvSpPr>
        <p:spPr>
          <a:xfrm>
            <a:off x="1904643" y="3490674"/>
            <a:ext cx="12033171" cy="633174"/>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00002E"/>
                </a:solidFill>
                <a:latin typeface="PT Sans" pitchFamily="34" charset="0"/>
                <a:ea typeface="PT Sans" pitchFamily="34" charset="-122"/>
                <a:cs typeface="PT Sans" pitchFamily="34" charset="-120"/>
              </a:rPr>
              <a:t>Visualization</a:t>
            </a:r>
            <a:r>
              <a:rPr lang="en-US" sz="1550" dirty="0">
                <a:solidFill>
                  <a:srgbClr val="00002E"/>
                </a:solidFill>
                <a:latin typeface="PT Sans" pitchFamily="34" charset="0"/>
                <a:ea typeface="PT Sans" pitchFamily="34" charset="-122"/>
                <a:cs typeface="PT Sans" pitchFamily="34" charset="-120"/>
              </a:rPr>
              <a:t>: The study uses tools like </a:t>
            </a:r>
            <a:r>
              <a:rPr lang="en-US" sz="1550" b="1" dirty="0">
                <a:solidFill>
                  <a:srgbClr val="00002E"/>
                </a:solidFill>
                <a:latin typeface="PT Sans" pitchFamily="34" charset="0"/>
                <a:ea typeface="PT Sans" pitchFamily="34" charset="-122"/>
                <a:cs typeface="PT Sans" pitchFamily="34" charset="-120"/>
              </a:rPr>
              <a:t>word clouds</a:t>
            </a:r>
            <a:r>
              <a:rPr lang="en-US" sz="1550" dirty="0">
                <a:solidFill>
                  <a:srgbClr val="00002E"/>
                </a:solidFill>
                <a:latin typeface="PT Sans" pitchFamily="34" charset="0"/>
                <a:ea typeface="PT Sans" pitchFamily="34" charset="-122"/>
                <a:cs typeface="PT Sans" pitchFamily="34" charset="-120"/>
              </a:rPr>
              <a:t> and </a:t>
            </a:r>
            <a:r>
              <a:rPr lang="en-US" sz="1550" b="1" dirty="0">
                <a:solidFill>
                  <a:srgbClr val="00002E"/>
                </a:solidFill>
                <a:latin typeface="PT Sans" pitchFamily="34" charset="0"/>
                <a:ea typeface="PT Sans" pitchFamily="34" charset="-122"/>
                <a:cs typeface="PT Sans" pitchFamily="34" charset="-120"/>
              </a:rPr>
              <a:t>pyLDAvis</a:t>
            </a:r>
            <a:r>
              <a:rPr lang="en-US" sz="1550" dirty="0">
                <a:solidFill>
                  <a:srgbClr val="00002E"/>
                </a:solidFill>
                <a:latin typeface="PT Sans" pitchFamily="34" charset="0"/>
                <a:ea typeface="PT Sans" pitchFamily="34" charset="-122"/>
                <a:cs typeface="PT Sans" pitchFamily="34" charset="-120"/>
              </a:rPr>
              <a:t> to enhance the interpretability of topics and make the results more accessible to users.</a:t>
            </a:r>
            <a:endParaRPr lang="en-US" sz="1550" dirty="0"/>
          </a:p>
        </p:txBody>
      </p:sp>
      <p:sp>
        <p:nvSpPr>
          <p:cNvPr id="10" name="Shape 8"/>
          <p:cNvSpPr/>
          <p:nvPr/>
        </p:nvSpPr>
        <p:spPr>
          <a:xfrm>
            <a:off x="1114842" y="4953238"/>
            <a:ext cx="593646" cy="22860"/>
          </a:xfrm>
          <a:prstGeom prst="roundRect">
            <a:avLst>
              <a:gd name="adj" fmla="val 1298584"/>
            </a:avLst>
          </a:prstGeom>
          <a:solidFill>
            <a:srgbClr val="018CE1"/>
          </a:solidFill>
          <a:ln/>
        </p:spPr>
        <p:txBody>
          <a:bodyPr/>
          <a:lstStyle/>
          <a:p>
            <a:endParaRPr lang="en-US"/>
          </a:p>
        </p:txBody>
      </p:sp>
      <p:sp>
        <p:nvSpPr>
          <p:cNvPr id="11" name="Shape 9"/>
          <p:cNvSpPr/>
          <p:nvPr/>
        </p:nvSpPr>
        <p:spPr>
          <a:xfrm>
            <a:off x="692527" y="4742140"/>
            <a:ext cx="445175" cy="445175"/>
          </a:xfrm>
          <a:prstGeom prst="roundRect">
            <a:avLst>
              <a:gd name="adj" fmla="val 66683"/>
            </a:avLst>
          </a:prstGeom>
          <a:solidFill>
            <a:srgbClr val="F3F3FF"/>
          </a:solidFill>
          <a:ln w="22860">
            <a:solidFill>
              <a:srgbClr val="018CE1"/>
            </a:solidFill>
            <a:prstDash val="solid"/>
          </a:ln>
        </p:spPr>
        <p:txBody>
          <a:bodyPr/>
          <a:lstStyle/>
          <a:p>
            <a:endParaRPr lang="en-US"/>
          </a:p>
        </p:txBody>
      </p:sp>
      <p:sp>
        <p:nvSpPr>
          <p:cNvPr id="12" name="Text 10"/>
          <p:cNvSpPr/>
          <p:nvPr/>
        </p:nvSpPr>
        <p:spPr>
          <a:xfrm>
            <a:off x="775395" y="4790063"/>
            <a:ext cx="279321" cy="349210"/>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2</a:t>
            </a:r>
            <a:endParaRPr lang="en-US" sz="2150" dirty="0"/>
          </a:p>
        </p:txBody>
      </p:sp>
      <p:sp>
        <p:nvSpPr>
          <p:cNvPr id="13" name="Text 11"/>
          <p:cNvSpPr/>
          <p:nvPr/>
        </p:nvSpPr>
        <p:spPr>
          <a:xfrm>
            <a:off x="1904643" y="4717494"/>
            <a:ext cx="12033171" cy="633174"/>
          </a:xfrm>
          <a:prstGeom prst="rect">
            <a:avLst/>
          </a:prstGeom>
          <a:noFill/>
          <a:ln/>
        </p:spPr>
        <p:txBody>
          <a:bodyPr wrap="square" lIns="0" tIns="0" rIns="0" bIns="0" rtlCol="0" anchor="t"/>
          <a:lstStyle/>
          <a:p>
            <a:pPr marL="0" indent="0" algn="l">
              <a:lnSpc>
                <a:spcPts val="2450"/>
              </a:lnSpc>
              <a:buNone/>
            </a:pPr>
            <a:r>
              <a:rPr lang="en-US" sz="1550" b="1" dirty="0">
                <a:solidFill>
                  <a:srgbClr val="00002E"/>
                </a:solidFill>
                <a:latin typeface="PT Sans" pitchFamily="34" charset="0"/>
                <a:ea typeface="PT Sans" pitchFamily="34" charset="-122"/>
                <a:cs typeface="PT Sans" pitchFamily="34" charset="-120"/>
              </a:rPr>
              <a:t>2. LimTopic: LLM-based Topic Modeling and Text Summarization for analysing Scientific Articles limitations</a:t>
            </a:r>
            <a:r>
              <a:rPr lang="en-US" sz="1550" dirty="0">
                <a:solidFill>
                  <a:srgbClr val="00002E"/>
                </a:solidFill>
                <a:latin typeface="PT Sans" pitchFamily="34" charset="0"/>
                <a:ea typeface="PT Sans" pitchFamily="34" charset="-122"/>
                <a:cs typeface="PT Sans" pitchFamily="34" charset="-120"/>
              </a:rPr>
              <a:t>
Al Azher et al., 2024</a:t>
            </a:r>
            <a:endParaRPr lang="en-US" sz="1550" dirty="0"/>
          </a:p>
        </p:txBody>
      </p:sp>
      <p:sp>
        <p:nvSpPr>
          <p:cNvPr id="14" name="Text 12"/>
          <p:cNvSpPr/>
          <p:nvPr/>
        </p:nvSpPr>
        <p:spPr>
          <a:xfrm>
            <a:off x="1904643" y="5469374"/>
            <a:ext cx="12033171" cy="949762"/>
          </a:xfrm>
          <a:prstGeom prst="rect">
            <a:avLst/>
          </a:prstGeom>
          <a:noFill/>
          <a:ln/>
        </p:spPr>
        <p:txBody>
          <a:bodyPr wrap="square" lIns="0" tIns="0" rIns="0" bIns="0" rtlCol="0" anchor="t"/>
          <a:lstStyle/>
          <a:p>
            <a:pPr marL="0" indent="0" algn="l">
              <a:lnSpc>
                <a:spcPts val="2450"/>
              </a:lnSpc>
              <a:buNone/>
            </a:pPr>
            <a:r>
              <a:rPr lang="en-US" sz="1550" dirty="0">
                <a:solidFill>
                  <a:srgbClr val="00002E"/>
                </a:solidFill>
                <a:latin typeface="PT Sans" pitchFamily="34" charset="0"/>
                <a:ea typeface="PT Sans" pitchFamily="34" charset="-122"/>
                <a:cs typeface="PT Sans" pitchFamily="34" charset="-120"/>
              </a:rPr>
              <a:t>This paper applies  a hybrid pipeline using BERTopic combined with LLMs (GPT-4, LLaMA, Mistral) to generate interpretable topic titles and concise summaries from limitation sections of scientific articles. Their approach outperformed traditional LDA and standalone BERTopic by improving coherence and silhouette scores.</a:t>
            </a:r>
            <a:endParaRPr lang="en-US" sz="1550" dirty="0"/>
          </a:p>
        </p:txBody>
      </p:sp>
      <p:sp>
        <p:nvSpPr>
          <p:cNvPr id="15" name="Text 13"/>
          <p:cNvSpPr/>
          <p:nvPr/>
        </p:nvSpPr>
        <p:spPr>
          <a:xfrm>
            <a:off x="1904643" y="6537841"/>
            <a:ext cx="12033171" cy="949762"/>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00002E"/>
                </a:solidFill>
                <a:latin typeface="PT Sans" pitchFamily="34" charset="0"/>
                <a:ea typeface="PT Sans" pitchFamily="34" charset="-122"/>
                <a:cs typeface="PT Sans" pitchFamily="34" charset="-120"/>
              </a:rPr>
              <a:t>Relevance to My Project</a:t>
            </a:r>
            <a:r>
              <a:rPr lang="en-US" sz="1550" dirty="0">
                <a:solidFill>
                  <a:srgbClr val="00002E"/>
                </a:solidFill>
                <a:latin typeface="PT Sans" pitchFamily="34" charset="0"/>
                <a:ea typeface="PT Sans" pitchFamily="34" charset="-122"/>
                <a:cs typeface="PT Sans" pitchFamily="34" charset="-120"/>
              </a:rPr>
              <a:t>: My protest analysis pipeline aligns with this framework—using BERTopic with contextual embeddings and applying LLMs (e.g., Mistral-7B) for enhanced topic interpretation. Like LimTopic, we generate human-readable topic titles and summaries, which support analysts in understanding underlying grievances within Iran’s protest narratives.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8777" y="541139"/>
            <a:ext cx="4630817" cy="578763"/>
          </a:xfrm>
          <a:prstGeom prst="rect">
            <a:avLst/>
          </a:prstGeom>
          <a:noFill/>
          <a:ln/>
        </p:spPr>
        <p:txBody>
          <a:bodyPr wrap="none" lIns="0" tIns="0" rIns="0" bIns="0" rtlCol="0" anchor="t"/>
          <a:lstStyle/>
          <a:p>
            <a:pPr marL="0" indent="0" algn="l">
              <a:lnSpc>
                <a:spcPts val="4550"/>
              </a:lnSpc>
              <a:buNone/>
            </a:pPr>
            <a:r>
              <a:rPr lang="en-US" sz="3600" b="1" dirty="0">
                <a:solidFill>
                  <a:srgbClr val="00002E"/>
                </a:solidFill>
                <a:latin typeface="Nunito Semi Bold" pitchFamily="34" charset="0"/>
                <a:ea typeface="Nunito Semi Bold" pitchFamily="34" charset="-122"/>
                <a:cs typeface="Nunito Semi Bold" pitchFamily="34" charset="-120"/>
              </a:rPr>
              <a:t>The ACLED Dataset</a:t>
            </a:r>
            <a:endParaRPr lang="en-US" sz="3600" dirty="0"/>
          </a:p>
        </p:txBody>
      </p:sp>
      <p:sp>
        <p:nvSpPr>
          <p:cNvPr id="3" name="Text 1"/>
          <p:cNvSpPr/>
          <p:nvPr/>
        </p:nvSpPr>
        <p:spPr>
          <a:xfrm>
            <a:off x="688777" y="1415058"/>
            <a:ext cx="10527625" cy="289441"/>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This card visualizes key aspects of the ACLED dataset, focusing on its structure and temporal scope.</a:t>
            </a:r>
            <a:endParaRPr lang="en-US" sz="1800" dirty="0"/>
          </a:p>
        </p:txBody>
      </p:sp>
      <p:sp>
        <p:nvSpPr>
          <p:cNvPr id="4" name="Text 2"/>
          <p:cNvSpPr/>
          <p:nvPr/>
        </p:nvSpPr>
        <p:spPr>
          <a:xfrm>
            <a:off x="688777" y="2176701"/>
            <a:ext cx="6386393" cy="314801"/>
          </a:xfrm>
          <a:prstGeom prst="rect">
            <a:avLst/>
          </a:prstGeom>
          <a:noFill/>
          <a:ln/>
        </p:spPr>
        <p:txBody>
          <a:bodyPr wrap="non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Key details of the ACLED dataset:</a:t>
            </a:r>
            <a:endParaRPr lang="en-US" sz="1500" dirty="0"/>
          </a:p>
        </p:txBody>
      </p:sp>
      <p:sp>
        <p:nvSpPr>
          <p:cNvPr id="5" name="Shape 3"/>
          <p:cNvSpPr/>
          <p:nvPr/>
        </p:nvSpPr>
        <p:spPr>
          <a:xfrm>
            <a:off x="910114" y="2712839"/>
            <a:ext cx="22860" cy="3322677"/>
          </a:xfrm>
          <a:prstGeom prst="roundRect">
            <a:avLst>
              <a:gd name="adj" fmla="val 1291420"/>
            </a:avLst>
          </a:prstGeom>
          <a:solidFill>
            <a:srgbClr val="000000">
              <a:alpha val="8000"/>
            </a:srgbClr>
          </a:solidFill>
          <a:ln/>
        </p:spPr>
        <p:txBody>
          <a:bodyPr/>
          <a:lstStyle/>
          <a:p>
            <a:endParaRPr lang="en-US"/>
          </a:p>
        </p:txBody>
      </p:sp>
      <p:sp>
        <p:nvSpPr>
          <p:cNvPr id="6" name="Shape 4"/>
          <p:cNvSpPr/>
          <p:nvPr/>
        </p:nvSpPr>
        <p:spPr>
          <a:xfrm>
            <a:off x="1108650" y="3144083"/>
            <a:ext cx="590431" cy="22860"/>
          </a:xfrm>
          <a:prstGeom prst="roundRect">
            <a:avLst>
              <a:gd name="adj" fmla="val 1291420"/>
            </a:avLst>
          </a:prstGeom>
          <a:solidFill>
            <a:srgbClr val="2D4DF2"/>
          </a:solidFill>
          <a:ln/>
        </p:spPr>
        <p:txBody>
          <a:bodyPr/>
          <a:lstStyle/>
          <a:p>
            <a:endParaRPr lang="en-US"/>
          </a:p>
        </p:txBody>
      </p:sp>
      <p:sp>
        <p:nvSpPr>
          <p:cNvPr id="7" name="Shape 5"/>
          <p:cNvSpPr/>
          <p:nvPr/>
        </p:nvSpPr>
        <p:spPr>
          <a:xfrm>
            <a:off x="688717" y="2934176"/>
            <a:ext cx="442793" cy="442793"/>
          </a:xfrm>
          <a:prstGeom prst="roundRect">
            <a:avLst>
              <a:gd name="adj" fmla="val 66672"/>
            </a:avLst>
          </a:prstGeom>
          <a:solidFill>
            <a:srgbClr val="F3F3FF"/>
          </a:solidFill>
          <a:ln w="22860">
            <a:solidFill>
              <a:srgbClr val="2D4DF2"/>
            </a:solidFill>
            <a:prstDash val="solid"/>
          </a:ln>
        </p:spPr>
        <p:txBody>
          <a:bodyPr/>
          <a:lstStyle/>
          <a:p>
            <a:endParaRPr lang="en-US"/>
          </a:p>
        </p:txBody>
      </p:sp>
      <p:sp>
        <p:nvSpPr>
          <p:cNvPr id="8" name="Text 6"/>
          <p:cNvSpPr/>
          <p:nvPr/>
        </p:nvSpPr>
        <p:spPr>
          <a:xfrm>
            <a:off x="771168" y="2981861"/>
            <a:ext cx="277773" cy="347305"/>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1</a:t>
            </a:r>
            <a:endParaRPr lang="en-US" sz="2150" dirty="0"/>
          </a:p>
        </p:txBody>
      </p:sp>
      <p:sp>
        <p:nvSpPr>
          <p:cNvPr id="9" name="Text 7"/>
          <p:cNvSpPr/>
          <p:nvPr/>
        </p:nvSpPr>
        <p:spPr>
          <a:xfrm>
            <a:off x="1894165" y="2909649"/>
            <a:ext cx="4511635" cy="289441"/>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Source : ACLED Website (Freely Available)</a:t>
            </a:r>
            <a:endParaRPr lang="en-US" sz="1800" dirty="0"/>
          </a:p>
        </p:txBody>
      </p:sp>
      <p:sp>
        <p:nvSpPr>
          <p:cNvPr id="10" name="Shape 8"/>
          <p:cNvSpPr/>
          <p:nvPr/>
        </p:nvSpPr>
        <p:spPr>
          <a:xfrm>
            <a:off x="1108650" y="4023955"/>
            <a:ext cx="590431" cy="22860"/>
          </a:xfrm>
          <a:prstGeom prst="roundRect">
            <a:avLst>
              <a:gd name="adj" fmla="val 1291420"/>
            </a:avLst>
          </a:prstGeom>
          <a:solidFill>
            <a:srgbClr val="018CE1"/>
          </a:solidFill>
          <a:ln/>
        </p:spPr>
        <p:txBody>
          <a:bodyPr/>
          <a:lstStyle/>
          <a:p>
            <a:endParaRPr lang="en-US"/>
          </a:p>
        </p:txBody>
      </p:sp>
      <p:sp>
        <p:nvSpPr>
          <p:cNvPr id="11" name="Shape 9"/>
          <p:cNvSpPr/>
          <p:nvPr/>
        </p:nvSpPr>
        <p:spPr>
          <a:xfrm>
            <a:off x="688717" y="3814048"/>
            <a:ext cx="442793" cy="442793"/>
          </a:xfrm>
          <a:prstGeom prst="roundRect">
            <a:avLst>
              <a:gd name="adj" fmla="val 66672"/>
            </a:avLst>
          </a:prstGeom>
          <a:solidFill>
            <a:srgbClr val="F3F3FF"/>
          </a:solidFill>
          <a:ln w="22860">
            <a:solidFill>
              <a:srgbClr val="018CE1"/>
            </a:solidFill>
            <a:prstDash val="solid"/>
          </a:ln>
        </p:spPr>
        <p:txBody>
          <a:bodyPr/>
          <a:lstStyle/>
          <a:p>
            <a:endParaRPr lang="en-US"/>
          </a:p>
        </p:txBody>
      </p:sp>
      <p:sp>
        <p:nvSpPr>
          <p:cNvPr id="12" name="Text 10"/>
          <p:cNvSpPr/>
          <p:nvPr/>
        </p:nvSpPr>
        <p:spPr>
          <a:xfrm>
            <a:off x="771168" y="3861733"/>
            <a:ext cx="277773" cy="347305"/>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2</a:t>
            </a:r>
            <a:endParaRPr lang="en-US" sz="2150" dirty="0"/>
          </a:p>
        </p:txBody>
      </p:sp>
      <p:sp>
        <p:nvSpPr>
          <p:cNvPr id="13" name="Text 11"/>
          <p:cNvSpPr/>
          <p:nvPr/>
        </p:nvSpPr>
        <p:spPr>
          <a:xfrm>
            <a:off x="1894165" y="3789521"/>
            <a:ext cx="3878580" cy="289441"/>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Shape : 26,178 (rows) , 31 (columns)</a:t>
            </a:r>
            <a:endParaRPr lang="en-US" sz="1800" dirty="0"/>
          </a:p>
        </p:txBody>
      </p:sp>
      <p:sp>
        <p:nvSpPr>
          <p:cNvPr id="14" name="Shape 12"/>
          <p:cNvSpPr/>
          <p:nvPr/>
        </p:nvSpPr>
        <p:spPr>
          <a:xfrm>
            <a:off x="1108650" y="4903827"/>
            <a:ext cx="590431" cy="22860"/>
          </a:xfrm>
          <a:prstGeom prst="roundRect">
            <a:avLst>
              <a:gd name="adj" fmla="val 1291420"/>
            </a:avLst>
          </a:prstGeom>
          <a:solidFill>
            <a:srgbClr val="DA33BF"/>
          </a:solidFill>
          <a:ln/>
        </p:spPr>
        <p:txBody>
          <a:bodyPr/>
          <a:lstStyle/>
          <a:p>
            <a:endParaRPr lang="en-US"/>
          </a:p>
        </p:txBody>
      </p:sp>
      <p:sp>
        <p:nvSpPr>
          <p:cNvPr id="15" name="Shape 13"/>
          <p:cNvSpPr/>
          <p:nvPr/>
        </p:nvSpPr>
        <p:spPr>
          <a:xfrm>
            <a:off x="688717" y="4693920"/>
            <a:ext cx="442793" cy="442793"/>
          </a:xfrm>
          <a:prstGeom prst="roundRect">
            <a:avLst>
              <a:gd name="adj" fmla="val 66672"/>
            </a:avLst>
          </a:prstGeom>
          <a:solidFill>
            <a:srgbClr val="F3F3FF"/>
          </a:solidFill>
          <a:ln w="22860">
            <a:solidFill>
              <a:srgbClr val="DA33BF"/>
            </a:solidFill>
            <a:prstDash val="solid"/>
          </a:ln>
        </p:spPr>
        <p:txBody>
          <a:bodyPr/>
          <a:lstStyle/>
          <a:p>
            <a:endParaRPr lang="en-US"/>
          </a:p>
        </p:txBody>
      </p:sp>
      <p:sp>
        <p:nvSpPr>
          <p:cNvPr id="16" name="Text 14"/>
          <p:cNvSpPr/>
          <p:nvPr/>
        </p:nvSpPr>
        <p:spPr>
          <a:xfrm>
            <a:off x="771168" y="4741605"/>
            <a:ext cx="277773" cy="347305"/>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3</a:t>
            </a:r>
            <a:endParaRPr lang="en-US" sz="2150" dirty="0"/>
          </a:p>
        </p:txBody>
      </p:sp>
      <p:sp>
        <p:nvSpPr>
          <p:cNvPr id="17" name="Text 15"/>
          <p:cNvSpPr/>
          <p:nvPr/>
        </p:nvSpPr>
        <p:spPr>
          <a:xfrm>
            <a:off x="1894165" y="4669393"/>
            <a:ext cx="2315408" cy="289441"/>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Key Feature : notes</a:t>
            </a:r>
            <a:endParaRPr lang="en-US" sz="1800" dirty="0"/>
          </a:p>
        </p:txBody>
      </p:sp>
      <p:sp>
        <p:nvSpPr>
          <p:cNvPr id="18" name="Shape 16"/>
          <p:cNvSpPr/>
          <p:nvPr/>
        </p:nvSpPr>
        <p:spPr>
          <a:xfrm>
            <a:off x="1108650" y="5783699"/>
            <a:ext cx="590431" cy="22860"/>
          </a:xfrm>
          <a:prstGeom prst="roundRect">
            <a:avLst>
              <a:gd name="adj" fmla="val 1291420"/>
            </a:avLst>
          </a:prstGeom>
          <a:solidFill>
            <a:srgbClr val="2D4DF2"/>
          </a:solidFill>
          <a:ln/>
        </p:spPr>
        <p:txBody>
          <a:bodyPr/>
          <a:lstStyle/>
          <a:p>
            <a:endParaRPr lang="en-US"/>
          </a:p>
        </p:txBody>
      </p:sp>
      <p:sp>
        <p:nvSpPr>
          <p:cNvPr id="19" name="Shape 17"/>
          <p:cNvSpPr/>
          <p:nvPr/>
        </p:nvSpPr>
        <p:spPr>
          <a:xfrm>
            <a:off x="688717" y="5573792"/>
            <a:ext cx="442793" cy="442793"/>
          </a:xfrm>
          <a:prstGeom prst="roundRect">
            <a:avLst>
              <a:gd name="adj" fmla="val 66672"/>
            </a:avLst>
          </a:prstGeom>
          <a:solidFill>
            <a:srgbClr val="F3F3FF"/>
          </a:solidFill>
          <a:ln w="22860">
            <a:solidFill>
              <a:srgbClr val="2D4DF2"/>
            </a:solidFill>
            <a:prstDash val="solid"/>
          </a:ln>
        </p:spPr>
        <p:txBody>
          <a:bodyPr/>
          <a:lstStyle/>
          <a:p>
            <a:endParaRPr lang="en-US"/>
          </a:p>
        </p:txBody>
      </p:sp>
      <p:sp>
        <p:nvSpPr>
          <p:cNvPr id="20" name="Text 18"/>
          <p:cNvSpPr/>
          <p:nvPr/>
        </p:nvSpPr>
        <p:spPr>
          <a:xfrm>
            <a:off x="771168" y="5621476"/>
            <a:ext cx="277773" cy="347305"/>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4</a:t>
            </a:r>
            <a:endParaRPr lang="en-US" sz="2150" dirty="0"/>
          </a:p>
        </p:txBody>
      </p:sp>
      <p:sp>
        <p:nvSpPr>
          <p:cNvPr id="21" name="Text 19"/>
          <p:cNvSpPr/>
          <p:nvPr/>
        </p:nvSpPr>
        <p:spPr>
          <a:xfrm>
            <a:off x="1894165" y="5549265"/>
            <a:ext cx="4942880" cy="289441"/>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Timeline : January 1, 2016 - February 13, 2025</a:t>
            </a:r>
            <a:endParaRPr lang="en-US" sz="1800" dirty="0"/>
          </a:p>
        </p:txBody>
      </p:sp>
      <p:pic>
        <p:nvPicPr>
          <p:cNvPr id="22" name="Image 0" descr="preencoded.png"/>
          <p:cNvPicPr>
            <a:picLocks noChangeAspect="1"/>
          </p:cNvPicPr>
          <p:nvPr/>
        </p:nvPicPr>
        <p:blipFill>
          <a:blip r:embed="rId3"/>
          <a:stretch>
            <a:fillRect/>
          </a:stretch>
        </p:blipFill>
        <p:spPr>
          <a:xfrm>
            <a:off x="7562850" y="2220992"/>
            <a:ext cx="5083612" cy="4373523"/>
          </a:xfrm>
          <a:prstGeom prst="rect">
            <a:avLst/>
          </a:prstGeom>
        </p:spPr>
      </p:pic>
      <p:sp>
        <p:nvSpPr>
          <p:cNvPr id="23" name="Text 20"/>
          <p:cNvSpPr/>
          <p:nvPr/>
        </p:nvSpPr>
        <p:spPr>
          <a:xfrm>
            <a:off x="688777" y="7111008"/>
            <a:ext cx="10485596" cy="578763"/>
          </a:xfrm>
          <a:prstGeom prst="rect">
            <a:avLst/>
          </a:prstGeom>
          <a:noFill/>
          <a:ln/>
        </p:spPr>
        <p:txBody>
          <a:bodyPr wrap="none" lIns="0" tIns="0" rIns="0" bIns="0" rtlCol="0" anchor="t"/>
          <a:lstStyle/>
          <a:p>
            <a:pPr marL="0" indent="0" algn="l">
              <a:lnSpc>
                <a:spcPts val="4550"/>
              </a:lnSpc>
              <a:buNone/>
            </a:pPr>
            <a:r>
              <a:rPr lang="en-US" sz="3600" b="1" dirty="0">
                <a:solidFill>
                  <a:srgbClr val="00002E"/>
                </a:solidFill>
                <a:latin typeface="Nunito Semi Bold" pitchFamily="34" charset="0"/>
                <a:ea typeface="Nunito Semi Bold" pitchFamily="34" charset="-122"/>
                <a:cs typeface="Nunito Semi Bold" pitchFamily="34" charset="-120"/>
              </a:rPr>
              <a:t>ACLED</a:t>
            </a:r>
            <a:r>
              <a:rPr lang="en-US" sz="3600" dirty="0">
                <a:solidFill>
                  <a:srgbClr val="00002E"/>
                </a:solidFill>
                <a:latin typeface="Nunito Semi Bold" pitchFamily="34" charset="0"/>
                <a:ea typeface="Nunito Semi Bold" pitchFamily="34" charset="-122"/>
                <a:cs typeface="Nunito Semi Bold" pitchFamily="34" charset="-120"/>
              </a:rPr>
              <a:t> - </a:t>
            </a:r>
            <a:r>
              <a:rPr lang="en-US" sz="3600" b="1" dirty="0">
                <a:solidFill>
                  <a:srgbClr val="FAA1A1"/>
                </a:solidFill>
                <a:latin typeface="Nunito Semi Bold" pitchFamily="34" charset="0"/>
                <a:ea typeface="Nunito Semi Bold" pitchFamily="34" charset="-122"/>
                <a:cs typeface="Nunito Semi Bold" pitchFamily="34" charset="-120"/>
              </a:rPr>
              <a:t>A</a:t>
            </a:r>
            <a:r>
              <a:rPr lang="en-US" sz="3600" dirty="0">
                <a:solidFill>
                  <a:srgbClr val="00002E"/>
                </a:solidFill>
                <a:latin typeface="Nunito Semi Bold" pitchFamily="34" charset="0"/>
                <a:ea typeface="Nunito Semi Bold" pitchFamily="34" charset="-122"/>
                <a:cs typeface="Nunito Semi Bold" pitchFamily="34" charset="-120"/>
              </a:rPr>
              <a:t>rmed </a:t>
            </a:r>
            <a:r>
              <a:rPr lang="en-US" sz="3600" b="1" dirty="0">
                <a:solidFill>
                  <a:srgbClr val="AFCBF8"/>
                </a:solidFill>
                <a:latin typeface="Nunito Semi Bold" pitchFamily="34" charset="0"/>
                <a:ea typeface="Nunito Semi Bold" pitchFamily="34" charset="-122"/>
                <a:cs typeface="Nunito Semi Bold" pitchFamily="34" charset="-120"/>
              </a:rPr>
              <a:t>C</a:t>
            </a:r>
            <a:r>
              <a:rPr lang="en-US" sz="3600" dirty="0">
                <a:solidFill>
                  <a:srgbClr val="00002E"/>
                </a:solidFill>
                <a:latin typeface="Nunito Semi Bold" pitchFamily="34" charset="0"/>
                <a:ea typeface="Nunito Semi Bold" pitchFamily="34" charset="-122"/>
                <a:cs typeface="Nunito Semi Bold" pitchFamily="34" charset="-120"/>
              </a:rPr>
              <a:t>onflict </a:t>
            </a:r>
            <a:r>
              <a:rPr lang="en-US" sz="3600" b="1" dirty="0">
                <a:solidFill>
                  <a:srgbClr val="F9D933"/>
                </a:solidFill>
                <a:latin typeface="Nunito Semi Bold" pitchFamily="34" charset="0"/>
                <a:ea typeface="Nunito Semi Bold" pitchFamily="34" charset="-122"/>
                <a:cs typeface="Nunito Semi Bold" pitchFamily="34" charset="-120"/>
              </a:rPr>
              <a:t>L</a:t>
            </a:r>
            <a:r>
              <a:rPr lang="en-US" sz="3600" dirty="0">
                <a:solidFill>
                  <a:srgbClr val="00002E"/>
                </a:solidFill>
                <a:latin typeface="Nunito Semi Bold" pitchFamily="34" charset="0"/>
                <a:ea typeface="Nunito Semi Bold" pitchFamily="34" charset="-122"/>
                <a:cs typeface="Nunito Semi Bold" pitchFamily="34" charset="-120"/>
              </a:rPr>
              <a:t>ocation and </a:t>
            </a:r>
            <a:r>
              <a:rPr lang="en-US" sz="3600" b="1" dirty="0">
                <a:solidFill>
                  <a:srgbClr val="5CC97B"/>
                </a:solidFill>
                <a:latin typeface="Nunito Semi Bold" pitchFamily="34" charset="0"/>
                <a:ea typeface="Nunito Semi Bold" pitchFamily="34" charset="-122"/>
                <a:cs typeface="Nunito Semi Bold" pitchFamily="34" charset="-120"/>
              </a:rPr>
              <a:t>E</a:t>
            </a:r>
            <a:r>
              <a:rPr lang="en-US" sz="3600" dirty="0">
                <a:solidFill>
                  <a:srgbClr val="00002E"/>
                </a:solidFill>
                <a:latin typeface="Nunito Semi Bold" pitchFamily="34" charset="0"/>
                <a:ea typeface="Nunito Semi Bold" pitchFamily="34" charset="-122"/>
                <a:cs typeface="Nunito Semi Bold" pitchFamily="34" charset="-120"/>
              </a:rPr>
              <a:t>vent </a:t>
            </a:r>
            <a:r>
              <a:rPr lang="en-US" sz="3600" b="1" dirty="0">
                <a:solidFill>
                  <a:srgbClr val="204C8E"/>
                </a:solidFill>
                <a:latin typeface="Nunito Semi Bold" pitchFamily="34" charset="0"/>
                <a:ea typeface="Nunito Semi Bold" pitchFamily="34" charset="-122"/>
                <a:cs typeface="Nunito Semi Bold" pitchFamily="34" charset="-120"/>
              </a:rPr>
              <a:t>D</a:t>
            </a:r>
            <a:r>
              <a:rPr lang="en-US" sz="3600" dirty="0">
                <a:solidFill>
                  <a:srgbClr val="00002E"/>
                </a:solidFill>
                <a:latin typeface="Nunito Semi Bold" pitchFamily="34" charset="0"/>
                <a:ea typeface="Nunito Semi Bold" pitchFamily="34" charset="-122"/>
                <a:cs typeface="Nunito Semi Bold" pitchFamily="34" charset="-120"/>
              </a:rPr>
              <a:t>ata</a:t>
            </a:r>
            <a:endParaRPr lang="en-US"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930235"/>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00002E"/>
                </a:solidFill>
                <a:latin typeface="Nunito Semi Bold" pitchFamily="34" charset="0"/>
                <a:ea typeface="Nunito Semi Bold" pitchFamily="34" charset="-122"/>
                <a:cs typeface="Nunito Semi Bold" pitchFamily="34" charset="-120"/>
              </a:rPr>
              <a:t>Methodology</a:t>
            </a:r>
            <a:endParaRPr lang="en-US" sz="4400" dirty="0"/>
          </a:p>
        </p:txBody>
      </p:sp>
      <p:sp>
        <p:nvSpPr>
          <p:cNvPr id="3" name="Text 1"/>
          <p:cNvSpPr/>
          <p:nvPr/>
        </p:nvSpPr>
        <p:spPr>
          <a:xfrm>
            <a:off x="1753195" y="4204097"/>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Data Collection</a:t>
            </a:r>
            <a:endParaRPr lang="en-US" sz="2200" dirty="0"/>
          </a:p>
        </p:txBody>
      </p:sp>
      <p:pic>
        <p:nvPicPr>
          <p:cNvPr id="4" name="Image 0" descr="preencoded.png"/>
          <p:cNvPicPr>
            <a:picLocks noChangeAspect="1"/>
          </p:cNvPicPr>
          <p:nvPr/>
        </p:nvPicPr>
        <p:blipFill>
          <a:blip r:embed="rId3"/>
          <a:stretch>
            <a:fillRect/>
          </a:stretch>
        </p:blipFill>
        <p:spPr>
          <a:xfrm>
            <a:off x="5048131" y="2113002"/>
            <a:ext cx="4534138" cy="4534138"/>
          </a:xfrm>
          <a:prstGeom prst="rect">
            <a:avLst/>
          </a:prstGeom>
        </p:spPr>
      </p:pic>
      <p:sp>
        <p:nvSpPr>
          <p:cNvPr id="5" name="Text 2"/>
          <p:cNvSpPr/>
          <p:nvPr/>
        </p:nvSpPr>
        <p:spPr>
          <a:xfrm>
            <a:off x="5572720" y="3883343"/>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00002E"/>
                </a:solidFill>
                <a:latin typeface="Nunito Semi Bold" pitchFamily="34" charset="0"/>
                <a:ea typeface="Nunito Semi Bold" pitchFamily="34" charset="-122"/>
                <a:cs typeface="Nunito Semi Bold" pitchFamily="34" charset="-120"/>
              </a:rPr>
              <a:t>1</a:t>
            </a:r>
            <a:endParaRPr lang="en-US" sz="2800" dirty="0"/>
          </a:p>
        </p:txBody>
      </p:sp>
      <p:sp>
        <p:nvSpPr>
          <p:cNvPr id="6" name="Text 3"/>
          <p:cNvSpPr/>
          <p:nvPr/>
        </p:nvSpPr>
        <p:spPr>
          <a:xfrm>
            <a:off x="9941243" y="298073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Data Preprocessing</a:t>
            </a:r>
            <a:endParaRPr lang="en-US" sz="2200" dirty="0"/>
          </a:p>
        </p:txBody>
      </p:sp>
      <p:pic>
        <p:nvPicPr>
          <p:cNvPr id="7" name="Image 1" descr="preencoded.png"/>
          <p:cNvPicPr>
            <a:picLocks noChangeAspect="1"/>
          </p:cNvPicPr>
          <p:nvPr/>
        </p:nvPicPr>
        <p:blipFill>
          <a:blip r:embed="rId4"/>
          <a:stretch>
            <a:fillRect/>
          </a:stretch>
        </p:blipFill>
        <p:spPr>
          <a:xfrm>
            <a:off x="5048131" y="2113002"/>
            <a:ext cx="4534138" cy="4534138"/>
          </a:xfrm>
          <a:prstGeom prst="rect">
            <a:avLst/>
          </a:prstGeom>
        </p:spPr>
      </p:pic>
      <p:sp>
        <p:nvSpPr>
          <p:cNvPr id="8" name="Text 4"/>
          <p:cNvSpPr/>
          <p:nvPr/>
        </p:nvSpPr>
        <p:spPr>
          <a:xfrm>
            <a:off x="8153995" y="2938701"/>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00002E"/>
                </a:solidFill>
                <a:latin typeface="Nunito Semi Bold" pitchFamily="34" charset="0"/>
                <a:ea typeface="Nunito Semi Bold" pitchFamily="34" charset="-122"/>
                <a:cs typeface="Nunito Semi Bold" pitchFamily="34" charset="-120"/>
              </a:rPr>
              <a:t>2</a:t>
            </a:r>
            <a:endParaRPr lang="en-US" sz="2800" dirty="0"/>
          </a:p>
        </p:txBody>
      </p:sp>
      <p:sp>
        <p:nvSpPr>
          <p:cNvPr id="9" name="Text 5"/>
          <p:cNvSpPr/>
          <p:nvPr/>
        </p:nvSpPr>
        <p:spPr>
          <a:xfrm>
            <a:off x="9941243" y="542734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Data Modeling</a:t>
            </a:r>
            <a:endParaRPr lang="en-US" sz="2200" dirty="0"/>
          </a:p>
        </p:txBody>
      </p:sp>
      <p:pic>
        <p:nvPicPr>
          <p:cNvPr id="10" name="Image 2" descr="preencoded.png"/>
          <p:cNvPicPr>
            <a:picLocks noChangeAspect="1"/>
          </p:cNvPicPr>
          <p:nvPr/>
        </p:nvPicPr>
        <p:blipFill>
          <a:blip r:embed="rId5"/>
          <a:stretch>
            <a:fillRect/>
          </a:stretch>
        </p:blipFill>
        <p:spPr>
          <a:xfrm>
            <a:off x="5048131" y="2113002"/>
            <a:ext cx="4534138" cy="4534138"/>
          </a:xfrm>
          <a:prstGeom prst="rect">
            <a:avLst/>
          </a:prstGeom>
        </p:spPr>
      </p:pic>
      <p:sp>
        <p:nvSpPr>
          <p:cNvPr id="11" name="Text 6"/>
          <p:cNvSpPr/>
          <p:nvPr/>
        </p:nvSpPr>
        <p:spPr>
          <a:xfrm>
            <a:off x="7681436" y="5646420"/>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00002E"/>
                </a:solidFill>
                <a:latin typeface="Nunito Semi Bold" pitchFamily="34" charset="0"/>
                <a:ea typeface="Nunito Semi Bold" pitchFamily="34" charset="-122"/>
                <a:cs typeface="Nunito Semi Bold" pitchFamily="34" charset="-120"/>
              </a:rPr>
              <a:t>3</a:t>
            </a:r>
            <a:endParaRPr lang="en-US" sz="2800" dirty="0"/>
          </a:p>
        </p:txBody>
      </p:sp>
      <p:sp>
        <p:nvSpPr>
          <p:cNvPr id="12" name="Text 7"/>
          <p:cNvSpPr/>
          <p:nvPr/>
        </p:nvSpPr>
        <p:spPr>
          <a:xfrm>
            <a:off x="837724" y="691634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1916</Words>
  <Application>Microsoft Macintosh PowerPoint</Application>
  <PresentationFormat>Custom</PresentationFormat>
  <Paragraphs>220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Consolas</vt:lpstr>
      <vt:lpstr>Arial</vt:lpstr>
      <vt:lpstr>PT Sans</vt:lpstr>
      <vt:lpstr>Nunito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Surya vamsi Patiballa</cp:lastModifiedBy>
  <cp:revision>3</cp:revision>
  <dcterms:created xsi:type="dcterms:W3CDTF">2025-04-14T07:42:05Z</dcterms:created>
  <dcterms:modified xsi:type="dcterms:W3CDTF">2025-04-21T08:19:43Z</dcterms:modified>
</cp:coreProperties>
</file>